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7"/>
  </p:notesMasterIdLst>
  <p:handoutMasterIdLst>
    <p:handoutMasterId r:id="rId38"/>
  </p:handoutMasterIdLst>
  <p:sldIdLst>
    <p:sldId id="256" r:id="rId5"/>
    <p:sldId id="292" r:id="rId6"/>
    <p:sldId id="360" r:id="rId7"/>
    <p:sldId id="293" r:id="rId8"/>
    <p:sldId id="294" r:id="rId9"/>
    <p:sldId id="344" r:id="rId10"/>
    <p:sldId id="345" r:id="rId11"/>
    <p:sldId id="346" r:id="rId12"/>
    <p:sldId id="331" r:id="rId13"/>
    <p:sldId id="295" r:id="rId14"/>
    <p:sldId id="296" r:id="rId15"/>
    <p:sldId id="364" r:id="rId16"/>
    <p:sldId id="361" r:id="rId17"/>
    <p:sldId id="355" r:id="rId18"/>
    <p:sldId id="356" r:id="rId19"/>
    <p:sldId id="365" r:id="rId20"/>
    <p:sldId id="363" r:id="rId21"/>
    <p:sldId id="367" r:id="rId22"/>
    <p:sldId id="298" r:id="rId23"/>
    <p:sldId id="338" r:id="rId24"/>
    <p:sldId id="299" r:id="rId25"/>
    <p:sldId id="332" r:id="rId26"/>
    <p:sldId id="362" r:id="rId27"/>
    <p:sldId id="348" r:id="rId28"/>
    <p:sldId id="349" r:id="rId29"/>
    <p:sldId id="350" r:id="rId30"/>
    <p:sldId id="351" r:id="rId31"/>
    <p:sldId id="352" r:id="rId32"/>
    <p:sldId id="353" r:id="rId33"/>
    <p:sldId id="300" r:id="rId34"/>
    <p:sldId id="370" r:id="rId35"/>
    <p:sldId id="347" r:id="rId36"/>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ambria Math" panose="02040503050406030204" pitchFamily="18" charset="0"/>
      <p:regular r:id="rId45"/>
    </p:embeddedFont>
  </p:embeddedFontLst>
  <p:custDataLst>
    <p:tags r:id="rId46"/>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3266FF"/>
    <a:srgbClr val="E7EEF7"/>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BF51AC-5FD8-4FBB-BF28-CF9A239B19CA}" v="9" dt="2020-03-06T12:11:39.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426" autoAdjust="0"/>
  </p:normalViewPr>
  <p:slideViewPr>
    <p:cSldViewPr snapToGrid="0">
      <p:cViewPr varScale="1">
        <p:scale>
          <a:sx n="68" d="100"/>
          <a:sy n="68" d="100"/>
        </p:scale>
        <p:origin x="66" y="23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0A0-4C11-99BF-1CDA7DD515E6}"/>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0A0-4C11-99BF-1CDA7DD515E6}"/>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0A0-4C11-99BF-1CDA7DD515E6}"/>
            </c:ext>
          </c:extLst>
        </c:ser>
        <c:dLbls>
          <c:showLegendKey val="0"/>
          <c:showVal val="0"/>
          <c:showCatName val="0"/>
          <c:showSerName val="0"/>
          <c:showPercent val="0"/>
          <c:showBubbleSize val="0"/>
        </c:dLbls>
        <c:gapWidth val="150"/>
        <c:shape val="box"/>
        <c:axId val="-902871152"/>
        <c:axId val="-902877680"/>
        <c:axId val="-803126032"/>
      </c:bar3DChart>
      <c:catAx>
        <c:axId val="-902871152"/>
        <c:scaling>
          <c:orientation val="minMax"/>
        </c:scaling>
        <c:delete val="0"/>
        <c:axPos val="b"/>
        <c:numFmt formatCode="General" sourceLinked="1"/>
        <c:majorTickMark val="out"/>
        <c:minorTickMark val="none"/>
        <c:tickLblPos val="nextTo"/>
        <c:crossAx val="-902877680"/>
        <c:crosses val="autoZero"/>
        <c:auto val="1"/>
        <c:lblAlgn val="ctr"/>
        <c:lblOffset val="100"/>
        <c:noMultiLvlLbl val="0"/>
      </c:catAx>
      <c:valAx>
        <c:axId val="-902877680"/>
        <c:scaling>
          <c:orientation val="minMax"/>
        </c:scaling>
        <c:delete val="0"/>
        <c:axPos val="l"/>
        <c:majorGridlines/>
        <c:numFmt formatCode="General" sourceLinked="1"/>
        <c:majorTickMark val="out"/>
        <c:minorTickMark val="none"/>
        <c:tickLblPos val="nextTo"/>
        <c:crossAx val="-902871152"/>
        <c:crosses val="autoZero"/>
        <c:crossBetween val="between"/>
      </c:valAx>
      <c:serAx>
        <c:axId val="-803126032"/>
        <c:scaling>
          <c:orientation val="minMax"/>
        </c:scaling>
        <c:delete val="0"/>
        <c:axPos val="b"/>
        <c:majorTickMark val="out"/>
        <c:minorTickMark val="none"/>
        <c:tickLblPos val="nextTo"/>
        <c:crossAx val="-902877680"/>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E8FB30-A42E-4A2B-A0F1-7DD7D2BD83B3}" type="datetimeFigureOut">
              <a:rPr lang="fr-FR" smtClean="0"/>
              <a:t>31/05/2023</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F91D61-69FC-45B0-BEBB-8114D32C05F0}" type="slidenum">
              <a:rPr lang="fr-FR" smtClean="0"/>
              <a:t>‹#›</a:t>
            </a:fld>
            <a:endParaRPr lang="fr-FR"/>
          </a:p>
        </p:txBody>
      </p:sp>
    </p:spTree>
    <p:extLst>
      <p:ext uri="{BB962C8B-B14F-4D97-AF65-F5344CB8AC3E}">
        <p14:creationId xmlns:p14="http://schemas.microsoft.com/office/powerpoint/2010/main" val="2647675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C3274-C275-418D-8DDB-F249F3D6DABA}" type="datetimeFigureOut">
              <a:rPr lang="en-GB" smtClean="0"/>
              <a:t>31/05/2023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3B851-327F-48F8-B0A0-5B632BE91C6A}" type="slidenum">
              <a:rPr lang="en-GB" smtClean="0"/>
              <a:t>‹#›</a:t>
            </a:fld>
            <a:endParaRPr lang="en-GB"/>
          </a:p>
        </p:txBody>
      </p:sp>
    </p:spTree>
    <p:extLst>
      <p:ext uri="{BB962C8B-B14F-4D97-AF65-F5344CB8AC3E}">
        <p14:creationId xmlns:p14="http://schemas.microsoft.com/office/powerpoint/2010/main" val="150944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53B851-327F-48F8-B0A0-5B632BE91C6A}" type="slidenum">
              <a:rPr lang="en-GB" smtClean="0"/>
              <a:t>3</a:t>
            </a:fld>
            <a:endParaRPr lang="en-GB"/>
          </a:p>
        </p:txBody>
      </p:sp>
    </p:spTree>
    <p:extLst>
      <p:ext uri="{BB962C8B-B14F-4D97-AF65-F5344CB8AC3E}">
        <p14:creationId xmlns:p14="http://schemas.microsoft.com/office/powerpoint/2010/main" val="3215593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53B851-327F-48F8-B0A0-5B632BE91C6A}" type="slidenum">
              <a:rPr lang="en-GB" smtClean="0"/>
              <a:t>4</a:t>
            </a:fld>
            <a:endParaRPr lang="en-GB"/>
          </a:p>
        </p:txBody>
      </p:sp>
    </p:spTree>
    <p:extLst>
      <p:ext uri="{BB962C8B-B14F-4D97-AF65-F5344CB8AC3E}">
        <p14:creationId xmlns:p14="http://schemas.microsoft.com/office/powerpoint/2010/main" val="2643100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53B851-327F-48F8-B0A0-5B632BE91C6A}" type="slidenum">
              <a:rPr lang="en-GB" smtClean="0"/>
              <a:t>9</a:t>
            </a:fld>
            <a:endParaRPr lang="en-GB"/>
          </a:p>
        </p:txBody>
      </p:sp>
    </p:spTree>
    <p:extLst>
      <p:ext uri="{BB962C8B-B14F-4D97-AF65-F5344CB8AC3E}">
        <p14:creationId xmlns:p14="http://schemas.microsoft.com/office/powerpoint/2010/main" val="3664556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B853B851-327F-48F8-B0A0-5B632BE91C6A}" type="slidenum">
              <a:rPr lang="en-GB" smtClean="0"/>
              <a:t>11</a:t>
            </a:fld>
            <a:endParaRPr lang="en-GB"/>
          </a:p>
        </p:txBody>
      </p:sp>
    </p:spTree>
    <p:extLst>
      <p:ext uri="{BB962C8B-B14F-4D97-AF65-F5344CB8AC3E}">
        <p14:creationId xmlns:p14="http://schemas.microsoft.com/office/powerpoint/2010/main" val="2589604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53B851-327F-48F8-B0A0-5B632BE91C6A}" type="slidenum">
              <a:rPr lang="en-GB" smtClean="0"/>
              <a:t>12</a:t>
            </a:fld>
            <a:endParaRPr lang="en-GB"/>
          </a:p>
        </p:txBody>
      </p:sp>
    </p:spTree>
    <p:extLst>
      <p:ext uri="{BB962C8B-B14F-4D97-AF65-F5344CB8AC3E}">
        <p14:creationId xmlns:p14="http://schemas.microsoft.com/office/powerpoint/2010/main" val="158351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853B851-327F-48F8-B0A0-5B632BE91C6A}" type="slidenum">
              <a:rPr lang="en-GB" smtClean="0"/>
              <a:t>15</a:t>
            </a:fld>
            <a:endParaRPr lang="en-GB"/>
          </a:p>
        </p:txBody>
      </p:sp>
    </p:spTree>
    <p:extLst>
      <p:ext uri="{BB962C8B-B14F-4D97-AF65-F5344CB8AC3E}">
        <p14:creationId xmlns:p14="http://schemas.microsoft.com/office/powerpoint/2010/main" val="1649317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53B851-327F-48F8-B0A0-5B632BE91C6A}" type="slidenum">
              <a:rPr lang="en-GB" smtClean="0"/>
              <a:t>17</a:t>
            </a:fld>
            <a:endParaRPr lang="en-GB"/>
          </a:p>
        </p:txBody>
      </p:sp>
    </p:spTree>
    <p:extLst>
      <p:ext uri="{BB962C8B-B14F-4D97-AF65-F5344CB8AC3E}">
        <p14:creationId xmlns:p14="http://schemas.microsoft.com/office/powerpoint/2010/main" val="1782182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53B851-327F-48F8-B0A0-5B632BE91C6A}" type="slidenum">
              <a:rPr lang="en-GB" smtClean="0"/>
              <a:t>18</a:t>
            </a:fld>
            <a:endParaRPr lang="en-GB"/>
          </a:p>
        </p:txBody>
      </p:sp>
    </p:spTree>
    <p:extLst>
      <p:ext uri="{BB962C8B-B14F-4D97-AF65-F5344CB8AC3E}">
        <p14:creationId xmlns:p14="http://schemas.microsoft.com/office/powerpoint/2010/main" val="3571424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53B851-327F-48F8-B0A0-5B632BE91C6A}" type="slidenum">
              <a:rPr lang="en-GB" smtClean="0"/>
              <a:t>30</a:t>
            </a:fld>
            <a:endParaRPr lang="en-GB"/>
          </a:p>
        </p:txBody>
      </p:sp>
    </p:spTree>
    <p:extLst>
      <p:ext uri="{BB962C8B-B14F-4D97-AF65-F5344CB8AC3E}">
        <p14:creationId xmlns:p14="http://schemas.microsoft.com/office/powerpoint/2010/main" val="3898729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t>31/05/2023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413779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t>31/05/2023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1493180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t>31/05/2023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1735650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50D8BCC-FC1C-4562-83BF-4D7E85CB2F34}" type="slidenum">
              <a:rPr lang="en-US" smtClean="0"/>
              <a:pPr/>
              <a:t>‹#›</a:t>
            </a:fld>
            <a:endParaRPr lang="en-US"/>
          </a:p>
        </p:txBody>
      </p:sp>
      <p:sp>
        <p:nvSpPr>
          <p:cNvPr id="2" name="Title 1"/>
          <p:cNvSpPr>
            <a:spLocks noGrp="1"/>
          </p:cNvSpPr>
          <p:nvPr>
            <p:ph type="ctrTitle"/>
          </p:nvPr>
        </p:nvSpPr>
        <p:spPr>
          <a:xfrm>
            <a:off x="838202" y="1302026"/>
            <a:ext cx="10515597" cy="689114"/>
          </a:xfrm>
        </p:spPr>
        <p:txBody>
          <a:bodyPr anchor="b">
            <a:normAutofit/>
          </a:bodyPr>
          <a:lstStyle>
            <a:lvl1pPr algn="ctr">
              <a:defRPr sz="3200"/>
            </a:lvl1pPr>
          </a:lstStyle>
          <a:p>
            <a:r>
              <a:rPr lang="en-US"/>
              <a:t>Click to edit Master title style</a:t>
            </a:r>
          </a:p>
        </p:txBody>
      </p:sp>
      <p:sp>
        <p:nvSpPr>
          <p:cNvPr id="3" name="Subtitle 2"/>
          <p:cNvSpPr>
            <a:spLocks noGrp="1"/>
          </p:cNvSpPr>
          <p:nvPr>
            <p:ph type="subTitle" idx="1"/>
          </p:nvPr>
        </p:nvSpPr>
        <p:spPr>
          <a:xfrm>
            <a:off x="1506331" y="2553749"/>
            <a:ext cx="9144000" cy="1063694"/>
          </a:xfrm>
        </p:spPr>
        <p:txBody>
          <a:bodyPr>
            <a:normAutofit/>
          </a:bodyPr>
          <a:lstStyle>
            <a:lvl1pPr marL="0" indent="0" algn="ctr">
              <a:buNone/>
              <a:defRPr sz="3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072E454-BB3E-4CF4-BBDA-82FF47A90676}" type="datetime1">
              <a:rPr lang="en-US" smtClean="0"/>
              <a:t>5/31/2023</a:t>
            </a:fld>
            <a:endParaRPr lang="en-US"/>
          </a:p>
        </p:txBody>
      </p:sp>
      <p:sp>
        <p:nvSpPr>
          <p:cNvPr id="5" name="Footer Placeholder 4"/>
          <p:cNvSpPr>
            <a:spLocks noGrp="1"/>
          </p:cNvSpPr>
          <p:nvPr>
            <p:ph type="ftr" sz="quarter" idx="11"/>
          </p:nvPr>
        </p:nvSpPr>
        <p:spPr>
          <a:xfrm>
            <a:off x="3978137" y="6356351"/>
            <a:ext cx="4200387" cy="365125"/>
          </a:xfrm>
        </p:spPr>
        <p:txBody>
          <a:bodyPr/>
          <a:lstStyle/>
          <a:p>
            <a:r>
              <a:rPr lang="en-GB"/>
              <a:t>ELEC2208 – Power Electronics and Drives</a:t>
            </a:r>
            <a:endParaRPr lang="en-US"/>
          </a:p>
        </p:txBody>
      </p:sp>
      <p:sp>
        <p:nvSpPr>
          <p:cNvPr id="16" name="Content Placeholder 2"/>
          <p:cNvSpPr>
            <a:spLocks noGrp="1"/>
          </p:cNvSpPr>
          <p:nvPr>
            <p:ph sz="half" idx="13"/>
          </p:nvPr>
        </p:nvSpPr>
        <p:spPr>
          <a:xfrm>
            <a:off x="1506331" y="4180053"/>
            <a:ext cx="9161669" cy="1698234"/>
          </a:xfrm>
        </p:spPr>
        <p:txBody>
          <a:bodyPr>
            <a:normAutofit/>
          </a:bodyPr>
          <a:lstStyle>
            <a:lvl1pPr marL="0" indent="0" algn="ctr">
              <a:buNone/>
              <a:defRPr sz="2200"/>
            </a:lvl1pPr>
          </a:lstStyle>
          <a:p>
            <a:pPr lvl="0"/>
            <a:r>
              <a:rPr lang="en-US"/>
              <a:t>Click to edit Master text styles</a:t>
            </a:r>
          </a:p>
        </p:txBody>
      </p:sp>
    </p:spTree>
    <p:extLst>
      <p:ext uri="{BB962C8B-B14F-4D97-AF65-F5344CB8AC3E}">
        <p14:creationId xmlns:p14="http://schemas.microsoft.com/office/powerpoint/2010/main" val="1283072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ED24002-B881-4164-B71F-DD2390E87680}" type="datetimeFigureOut">
              <a:rPr lang="fr-FR" smtClean="0"/>
              <a:t>31/05/2023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253CAF5-23AF-4DC3-8998-C36242F7293D}" type="slidenum">
              <a:rPr lang="fr-FR" smtClean="0"/>
              <a:t>‹#›</a:t>
            </a:fld>
            <a:endParaRPr lang="fr-FR"/>
          </a:p>
        </p:txBody>
      </p:sp>
      <p:graphicFrame>
        <p:nvGraphicFramePr>
          <p:cNvPr id="6" name="TPChart" hidden="1"/>
          <p:cNvGraphicFramePr/>
          <p:nvPr userDrawn="1">
            <p:extLst>
              <p:ext uri="{D42A27DB-BD31-4B8C-83A1-F6EECF244321}">
                <p14:modId xmlns:p14="http://schemas.microsoft.com/office/powerpoint/2010/main" val="807719874"/>
              </p:ext>
            </p:extLst>
          </p:nvPr>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338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ED24002-B881-4164-B71F-DD2390E87680}" type="datetimeFigureOut">
              <a:rPr lang="fr-FR" smtClean="0"/>
              <a:t>31/05/2023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2746613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t>31/05/2023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2111717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D24002-B881-4164-B71F-DD2390E87680}" type="datetimeFigureOut">
              <a:rPr lang="fr-FR" smtClean="0"/>
              <a:t>31/05/2023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251269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1ED24002-B881-4164-B71F-DD2390E87680}" type="datetimeFigureOut">
              <a:rPr lang="fr-FR" smtClean="0"/>
              <a:t>31/05/2023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185956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1ED24002-B881-4164-B71F-DD2390E87680}" type="datetimeFigureOut">
              <a:rPr lang="fr-FR" smtClean="0"/>
              <a:t>31/05/2023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3413928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1ED24002-B881-4164-B71F-DD2390E87680}" type="datetimeFigureOut">
              <a:rPr lang="fr-FR" smtClean="0"/>
              <a:t>31/05/2023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251493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24002-B881-4164-B71F-DD2390E87680}" type="datetimeFigureOut">
              <a:rPr lang="fr-FR" smtClean="0"/>
              <a:t>31/05/2023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353513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D24002-B881-4164-B71F-DD2390E87680}" type="datetimeFigureOut">
              <a:rPr lang="fr-FR" smtClean="0"/>
              <a:t>31/05/2023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8173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D24002-B881-4164-B71F-DD2390E87680}" type="datetimeFigureOut">
              <a:rPr lang="fr-FR" smtClean="0"/>
              <a:t>31/05/2023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253CAF5-23AF-4DC3-8998-C36242F7293D}" type="slidenum">
              <a:rPr lang="fr-FR" smtClean="0"/>
              <a:t>‹#›</a:t>
            </a:fld>
            <a:endParaRPr lang="fr-FR"/>
          </a:p>
        </p:txBody>
      </p:sp>
    </p:spTree>
    <p:extLst>
      <p:ext uri="{BB962C8B-B14F-4D97-AF65-F5344CB8AC3E}">
        <p14:creationId xmlns:p14="http://schemas.microsoft.com/office/powerpoint/2010/main" val="130790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D24002-B881-4164-B71F-DD2390E87680}" type="datetimeFigureOut">
              <a:rPr lang="fr-FR" smtClean="0"/>
              <a:t>31/05/2023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3CAF5-23AF-4DC3-8998-C36242F7293D}" type="slidenum">
              <a:rPr lang="fr-FR" smtClean="0"/>
              <a:t>‹#›</a:t>
            </a:fld>
            <a:endParaRPr lang="fr-FR"/>
          </a:p>
        </p:txBody>
      </p:sp>
      <p:sp>
        <p:nvSpPr>
          <p:cNvPr id="7" name="Rectangle 6"/>
          <p:cNvSpPr/>
          <p:nvPr userDrawn="1"/>
        </p:nvSpPr>
        <p:spPr>
          <a:xfrm>
            <a:off x="266700" y="139700"/>
            <a:ext cx="11658600" cy="464343"/>
          </a:xfrm>
          <a:prstGeom prst="rect">
            <a:avLst/>
          </a:prstGeom>
          <a:solidFill>
            <a:schemeClr val="bg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266700" y="456406"/>
            <a:ext cx="11658600" cy="205304"/>
          </a:xfrm>
          <a:prstGeom prst="rect">
            <a:avLst/>
          </a:prstGeom>
          <a:solidFill>
            <a:schemeClr val="bg2">
              <a:lumMod val="9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266700" y="6193077"/>
            <a:ext cx="11658600" cy="464343"/>
          </a:xfrm>
          <a:prstGeom prst="rect">
            <a:avLst/>
          </a:prstGeom>
          <a:solidFill>
            <a:schemeClr val="bg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a:xfrm>
            <a:off x="266700" y="6509782"/>
            <a:ext cx="11658600" cy="348217"/>
          </a:xfrm>
          <a:prstGeom prst="rect">
            <a:avLst/>
          </a:prstGeom>
          <a:solidFill>
            <a:schemeClr val="bg2">
              <a:lumMod val="9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p:cNvSpPr txBox="1"/>
          <p:nvPr userDrawn="1"/>
        </p:nvSpPr>
        <p:spPr>
          <a:xfrm>
            <a:off x="292548" y="6166368"/>
            <a:ext cx="1940211" cy="369332"/>
          </a:xfrm>
          <a:prstGeom prst="rect">
            <a:avLst/>
          </a:prstGeom>
          <a:noFill/>
        </p:spPr>
        <p:txBody>
          <a:bodyPr wrap="none" rtlCol="0" anchor="ctr">
            <a:spAutoFit/>
          </a:bodyPr>
          <a:lstStyle/>
          <a:p>
            <a:r>
              <a:rPr lang="en-GB">
                <a:solidFill>
                  <a:schemeClr val="bg2">
                    <a:lumMod val="90000"/>
                  </a:schemeClr>
                </a:solidFill>
              </a:rPr>
              <a:t>Dr</a:t>
            </a:r>
            <a:r>
              <a:rPr lang="en-GB" baseline="0">
                <a:solidFill>
                  <a:schemeClr val="bg2">
                    <a:lumMod val="90000"/>
                  </a:schemeClr>
                </a:solidFill>
              </a:rPr>
              <a:t> </a:t>
            </a:r>
            <a:r>
              <a:rPr lang="en-GB">
                <a:solidFill>
                  <a:schemeClr val="bg2">
                    <a:lumMod val="90000"/>
                  </a:schemeClr>
                </a:solidFill>
              </a:rPr>
              <a:t>Frederic</a:t>
            </a:r>
            <a:r>
              <a:rPr lang="en-GB" baseline="0">
                <a:solidFill>
                  <a:schemeClr val="bg2">
                    <a:lumMod val="90000"/>
                  </a:schemeClr>
                </a:solidFill>
              </a:rPr>
              <a:t> Gardes</a:t>
            </a:r>
            <a:endParaRPr lang="fr-FR">
              <a:solidFill>
                <a:schemeClr val="bg2">
                  <a:lumMod val="90000"/>
                </a:schemeClr>
              </a:solidFill>
            </a:endParaRPr>
          </a:p>
        </p:txBody>
      </p:sp>
      <p:sp>
        <p:nvSpPr>
          <p:cNvPr id="19" name="TextBox 18"/>
          <p:cNvSpPr txBox="1"/>
          <p:nvPr userDrawn="1"/>
        </p:nvSpPr>
        <p:spPr>
          <a:xfrm>
            <a:off x="266700" y="6515416"/>
            <a:ext cx="4318618" cy="369332"/>
          </a:xfrm>
          <a:prstGeom prst="rect">
            <a:avLst/>
          </a:prstGeom>
          <a:noFill/>
        </p:spPr>
        <p:txBody>
          <a:bodyPr wrap="none" rtlCol="0" anchor="ctr">
            <a:spAutoFit/>
          </a:bodyPr>
          <a:lstStyle/>
          <a:p>
            <a:r>
              <a:rPr lang="en-GB">
                <a:solidFill>
                  <a:schemeClr val="bg2">
                    <a:lumMod val="75000"/>
                  </a:schemeClr>
                </a:solidFill>
              </a:rPr>
              <a:t>Power electronics and Drives</a:t>
            </a:r>
            <a:r>
              <a:rPr lang="en-GB" baseline="0">
                <a:solidFill>
                  <a:schemeClr val="bg2">
                    <a:lumMod val="75000"/>
                  </a:schemeClr>
                </a:solidFill>
              </a:rPr>
              <a:t> – ELEC2208 - 1</a:t>
            </a:r>
            <a:endParaRPr lang="fr-FR">
              <a:solidFill>
                <a:schemeClr val="bg2">
                  <a:lumMod val="75000"/>
                </a:schemeClr>
              </a:solidFill>
            </a:endParaRPr>
          </a:p>
        </p:txBody>
      </p:sp>
      <p:sp>
        <p:nvSpPr>
          <p:cNvPr id="23" name="TextBox 22"/>
          <p:cNvSpPr txBox="1"/>
          <p:nvPr userDrawn="1"/>
        </p:nvSpPr>
        <p:spPr>
          <a:xfrm>
            <a:off x="9235789" y="6176963"/>
            <a:ext cx="2704715" cy="369332"/>
          </a:xfrm>
          <a:prstGeom prst="rect">
            <a:avLst/>
          </a:prstGeom>
          <a:noFill/>
        </p:spPr>
        <p:txBody>
          <a:bodyPr wrap="none" rtlCol="0" anchor="ctr">
            <a:spAutoFit/>
          </a:bodyPr>
          <a:lstStyle/>
          <a:p>
            <a:r>
              <a:rPr lang="en-GB">
                <a:solidFill>
                  <a:schemeClr val="bg2">
                    <a:lumMod val="90000"/>
                  </a:schemeClr>
                </a:solidFill>
              </a:rPr>
              <a:t>University</a:t>
            </a:r>
            <a:r>
              <a:rPr lang="en-GB" baseline="0">
                <a:solidFill>
                  <a:schemeClr val="bg2">
                    <a:lumMod val="90000"/>
                  </a:schemeClr>
                </a:solidFill>
              </a:rPr>
              <a:t> of Southampton</a:t>
            </a:r>
            <a:endParaRPr lang="fr-FR">
              <a:solidFill>
                <a:schemeClr val="bg2">
                  <a:lumMod val="90000"/>
                </a:schemeClr>
              </a:solidFill>
            </a:endParaRPr>
          </a:p>
        </p:txBody>
      </p:sp>
    </p:spTree>
    <p:extLst>
      <p:ext uri="{BB962C8B-B14F-4D97-AF65-F5344CB8AC3E}">
        <p14:creationId xmlns:p14="http://schemas.microsoft.com/office/powerpoint/2010/main" val="211903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9.emf"/><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1FY_YkOaXOM" TargetMode="External"/><Relationship Id="rId2" Type="http://schemas.openxmlformats.org/officeDocument/2006/relationships/hyperlink" Target="https://www.youtube.com/watch?v=YFp8OYZpnfc" TargetMode="External"/><Relationship Id="rId1" Type="http://schemas.openxmlformats.org/officeDocument/2006/relationships/slideLayout" Target="../slideLayouts/slideLayout2.xml"/><Relationship Id="rId4" Type="http://schemas.openxmlformats.org/officeDocument/2006/relationships/hyperlink" Target="https://www.youtube.com/watch?v=h8g5G1buNI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hyperphysics.phy-astr.gsu.edu/hbase/cm.html#cm" TargetMode="External"/><Relationship Id="rId2" Type="http://schemas.openxmlformats.org/officeDocument/2006/relationships/hyperlink" Target="http://hyperphysics.phy-astr.gsu.edu/hbase/mi.html#mi" TargetMode="Externa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vzTZzIqKPG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fycat.com/grayanimatedblesbok"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video" Target="https://www.youtube.com/embed/c5EvLZAwPVc?feature=oembed" TargetMode="External"/><Relationship Id="rId5" Type="http://schemas.openxmlformats.org/officeDocument/2006/relationships/image" Target="../media/image47.jpeg"/><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ideo" Target="https://www.youtube.com/embed/3EbUa5ZDybg?feature=oembe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3" Type="http://schemas.openxmlformats.org/officeDocument/2006/relationships/tags" Target="../tags/tag38.xml"/><Relationship Id="rId21" Type="http://schemas.openxmlformats.org/officeDocument/2006/relationships/tags" Target="../tags/tag56.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19" Type="http://schemas.openxmlformats.org/officeDocument/2006/relationships/tags" Target="../tags/tag54.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54200" y="1175657"/>
            <a:ext cx="7886700" cy="218984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bg2">
                    <a:lumMod val="50000"/>
                  </a:schemeClr>
                </a:solidFill>
              </a:rPr>
              <a:t>Power electronic and drives: ELEC 2208 – 1</a:t>
            </a:r>
          </a:p>
          <a:p>
            <a:pPr algn="ctr"/>
            <a:r>
              <a:rPr lang="en-US" sz="3200" b="1"/>
              <a:t>Chapter 1: Electromagnetic and Mechanical Fundamentals</a:t>
            </a:r>
            <a:endParaRPr lang="fr-FR" sz="3200">
              <a:solidFill>
                <a:schemeClr val="bg2">
                  <a:lumMod val="50000"/>
                </a:schemeClr>
              </a:solidFill>
            </a:endParaRPr>
          </a:p>
        </p:txBody>
      </p:sp>
      <p:sp>
        <p:nvSpPr>
          <p:cNvPr id="5" name="Rectangle 4"/>
          <p:cNvSpPr/>
          <p:nvPr/>
        </p:nvSpPr>
        <p:spPr>
          <a:xfrm>
            <a:off x="4027578" y="3701534"/>
            <a:ext cx="3539943" cy="1200329"/>
          </a:xfrm>
          <a:prstGeom prst="rect">
            <a:avLst/>
          </a:prstGeom>
        </p:spPr>
        <p:txBody>
          <a:bodyPr wrap="none">
            <a:spAutoFit/>
          </a:bodyPr>
          <a:lstStyle/>
          <a:p>
            <a:pPr algn="ctr"/>
            <a:r>
              <a:rPr lang="en-GB" sz="2400" dirty="0">
                <a:solidFill>
                  <a:schemeClr val="bg2">
                    <a:lumMod val="50000"/>
                  </a:schemeClr>
                </a:solidFill>
              </a:rPr>
              <a:t>Dr Frederic Gardes</a:t>
            </a:r>
          </a:p>
          <a:p>
            <a:pPr algn="ctr"/>
            <a:r>
              <a:rPr lang="en-GB" sz="2400" dirty="0">
                <a:solidFill>
                  <a:schemeClr val="bg2">
                    <a:lumMod val="50000"/>
                  </a:schemeClr>
                </a:solidFill>
              </a:rPr>
              <a:t>University of Southampton</a:t>
            </a:r>
          </a:p>
          <a:p>
            <a:pPr algn="ctr"/>
            <a:endParaRPr lang="en-GB" sz="2400" dirty="0">
              <a:solidFill>
                <a:schemeClr val="bg2">
                  <a:lumMod val="50000"/>
                </a:schemeClr>
              </a:solidFill>
            </a:endParaRPr>
          </a:p>
        </p:txBody>
      </p:sp>
    </p:spTree>
    <p:extLst>
      <p:ext uri="{BB962C8B-B14F-4D97-AF65-F5344CB8AC3E}">
        <p14:creationId xmlns:p14="http://schemas.microsoft.com/office/powerpoint/2010/main" val="2326411477"/>
      </p:ext>
    </p:extLst>
  </p:cSld>
  <p:clrMapOvr>
    <a:masterClrMapping/>
  </p:clrMapOvr>
  <mc:AlternateContent xmlns:mc="http://schemas.openxmlformats.org/markup-compatibility/2006" xmlns:p14="http://schemas.microsoft.com/office/powerpoint/2010/main">
    <mc:Choice Requires="p14">
      <p:transition spd="slow" p14:dur="2000" advTm="15975"/>
    </mc:Choice>
    <mc:Fallback xmlns="">
      <p:transition spd="slow" advTm="159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27204"/>
            <a:ext cx="10515600" cy="4351338"/>
          </a:xfrm>
        </p:spPr>
        <p:txBody>
          <a:bodyPr/>
          <a:lstStyle/>
          <a:p>
            <a:r>
              <a:rPr lang="en-US"/>
              <a:t>Moment of inertia, or rotational inertia is defined as the mass x perpendicular distance squared (</a:t>
            </a:r>
            <a:r>
              <a:rPr lang="en-US" i="1"/>
              <a:t>I</a:t>
            </a:r>
            <a:r>
              <a:rPr lang="en-US"/>
              <a:t> = </a:t>
            </a:r>
            <a:r>
              <a:rPr lang="en-US" i="1"/>
              <a:t>mr</a:t>
            </a:r>
            <a:r>
              <a:rPr lang="en-US" baseline="30000"/>
              <a:t>2</a:t>
            </a:r>
            <a:r>
              <a:rPr lang="en-US"/>
              <a:t>). Mass and moment of inertia of </a:t>
            </a:r>
            <a:r>
              <a:rPr lang="en-US">
                <a:highlight>
                  <a:srgbClr val="FFFF00"/>
                </a:highlight>
              </a:rPr>
              <a:t>non-point mass </a:t>
            </a:r>
            <a:r>
              <a:rPr lang="en-US"/>
              <a:t>object is obtained by </a:t>
            </a:r>
            <a:r>
              <a:rPr lang="en-US">
                <a:highlight>
                  <a:srgbClr val="FFFF00"/>
                </a:highlight>
              </a:rPr>
              <a:t>integration</a:t>
            </a:r>
            <a:r>
              <a:rPr lang="en-US"/>
              <a:t>.</a:t>
            </a:r>
          </a:p>
          <a:p>
            <a:endParaRPr lang="en-US"/>
          </a:p>
          <a:p>
            <a:endParaRPr lang="en-GB"/>
          </a:p>
          <a:p>
            <a:endParaRPr lang="en-US"/>
          </a:p>
        </p:txBody>
      </p:sp>
      <p:sp>
        <p:nvSpPr>
          <p:cNvPr id="3" name="Footer Placeholder 2"/>
          <p:cNvSpPr>
            <a:spLocks noGrp="1"/>
          </p:cNvSpPr>
          <p:nvPr>
            <p:ph type="ftr" sz="quarter" idx="11"/>
          </p:nvPr>
        </p:nvSpPr>
        <p:spPr/>
        <p:txBody>
          <a:bodyPr/>
          <a:lstStyle/>
          <a:p>
            <a:r>
              <a:rPr lang="en-GB"/>
              <a:t>ELEC2208 – Power Electronics and Drives</a:t>
            </a:r>
            <a:endParaRPr lang="en-US"/>
          </a:p>
        </p:txBody>
      </p:sp>
      <p:sp>
        <p:nvSpPr>
          <p:cNvPr id="5" name="Title 4"/>
          <p:cNvSpPr>
            <a:spLocks noGrp="1"/>
          </p:cNvSpPr>
          <p:nvPr>
            <p:ph type="title"/>
          </p:nvPr>
        </p:nvSpPr>
        <p:spPr/>
        <p:txBody>
          <a:bodyPr/>
          <a:lstStyle/>
          <a:p>
            <a:r>
              <a:rPr lang="en-US"/>
              <a:t>Moment of inertia</a:t>
            </a:r>
          </a:p>
        </p:txBody>
      </p:sp>
      <mc:AlternateContent xmlns:mc="http://schemas.openxmlformats.org/markup-compatibility/2006" xmlns:a14="http://schemas.microsoft.com/office/drawing/2010/main">
        <mc:Choice Requires="a14">
          <p:sp>
            <p:nvSpPr>
              <p:cNvPr id="7" name="TextBox 6"/>
              <p:cNvSpPr txBox="1"/>
              <p:nvPr/>
            </p:nvSpPr>
            <p:spPr>
              <a:xfrm flipH="1">
                <a:off x="5770041" y="2924481"/>
                <a:ext cx="5547291" cy="29985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400" b="1" i="1" smtClean="0">
                              <a:solidFill>
                                <a:srgbClr val="00B050"/>
                              </a:solidFill>
                              <a:latin typeface="Cambria Math" panose="02040503050406030204" pitchFamily="18" charset="0"/>
                            </a:rPr>
                          </m:ctrlPr>
                        </m:sSubPr>
                        <m:e>
                          <m:r>
                            <a:rPr lang="en-GB" sz="2400" b="1" i="1">
                              <a:solidFill>
                                <a:srgbClr val="00B050"/>
                              </a:solidFill>
                              <a:latin typeface="Cambria Math" panose="02040503050406030204" pitchFamily="18" charset="0"/>
                            </a:rPr>
                            <m:t>𝑰</m:t>
                          </m:r>
                        </m:e>
                        <m:sub>
                          <m:r>
                            <a:rPr lang="en-GB" sz="2400" b="1" i="1">
                              <a:solidFill>
                                <a:srgbClr val="00B050"/>
                              </a:solidFill>
                              <a:latin typeface="Cambria Math" panose="02040503050406030204" pitchFamily="18" charset="0"/>
                            </a:rPr>
                            <m:t>𝒙𝒙</m:t>
                          </m:r>
                        </m:sub>
                      </m:sSub>
                      <m:r>
                        <a:rPr lang="fr-FR" sz="2400" b="1" i="1">
                          <a:solidFill>
                            <a:srgbClr val="00B050"/>
                          </a:solidFill>
                          <a:latin typeface="Cambria Math" panose="02040503050406030204" pitchFamily="18" charset="0"/>
                        </a:rPr>
                        <m:t>=</m:t>
                      </m:r>
                      <m:nary>
                        <m:naryPr>
                          <m:limLoc m:val="undOvr"/>
                          <m:subHide m:val="on"/>
                          <m:supHide m:val="on"/>
                          <m:ctrlPr>
                            <a:rPr lang="fr-FR" sz="2400" b="1" i="1">
                              <a:solidFill>
                                <a:srgbClr val="00B050"/>
                              </a:solidFill>
                              <a:latin typeface="Cambria Math" panose="02040503050406030204" pitchFamily="18" charset="0"/>
                            </a:rPr>
                          </m:ctrlPr>
                        </m:naryPr>
                        <m:sub/>
                        <m:sup/>
                        <m:e>
                          <m:sSup>
                            <m:sSupPr>
                              <m:ctrlPr>
                                <a:rPr lang="fr-FR" sz="2400" b="1" i="1">
                                  <a:solidFill>
                                    <a:srgbClr val="00B050"/>
                                  </a:solidFill>
                                  <a:latin typeface="Cambria Math" panose="02040503050406030204" pitchFamily="18" charset="0"/>
                                </a:rPr>
                              </m:ctrlPr>
                            </m:sSupPr>
                            <m:e>
                              <m:r>
                                <a:rPr lang="en-GB" sz="2400" b="1" i="1">
                                  <a:solidFill>
                                    <a:srgbClr val="00B050"/>
                                  </a:solidFill>
                                  <a:latin typeface="Cambria Math" panose="02040503050406030204" pitchFamily="18" charset="0"/>
                                </a:rPr>
                                <m:t>𝒙</m:t>
                              </m:r>
                            </m:e>
                            <m:sup>
                              <m:r>
                                <a:rPr lang="en-GB" sz="2400" b="1" i="1">
                                  <a:solidFill>
                                    <a:srgbClr val="00B050"/>
                                  </a:solidFill>
                                  <a:latin typeface="Cambria Math" panose="02040503050406030204" pitchFamily="18" charset="0"/>
                                </a:rPr>
                                <m:t>′</m:t>
                              </m:r>
                              <m:r>
                                <a:rPr lang="fr-FR" sz="2400" b="1" i="1">
                                  <a:solidFill>
                                    <a:srgbClr val="00B050"/>
                                  </a:solidFill>
                                  <a:latin typeface="Cambria Math" panose="02040503050406030204" pitchFamily="18" charset="0"/>
                                </a:rPr>
                                <m:t>𝟐</m:t>
                              </m:r>
                            </m:sup>
                          </m:sSup>
                          <m:r>
                            <a:rPr lang="en-GB" sz="2400" b="1" i="1">
                              <a:solidFill>
                                <a:srgbClr val="00B050"/>
                              </a:solidFill>
                              <a:latin typeface="Cambria Math" panose="02040503050406030204" pitchFamily="18" charset="0"/>
                            </a:rPr>
                            <m:t>𝒅𝒎</m:t>
                          </m:r>
                        </m:e>
                      </m:nary>
                      <m:r>
                        <a:rPr lang="en-GB" sz="2400" b="1" i="1">
                          <a:solidFill>
                            <a:srgbClr val="00B050"/>
                          </a:solidFill>
                          <a:latin typeface="Cambria Math" panose="02040503050406030204" pitchFamily="18" charset="0"/>
                        </a:rPr>
                        <m:t>=</m:t>
                      </m:r>
                      <m:nary>
                        <m:naryPr>
                          <m:limLoc m:val="undOvr"/>
                          <m:subHide m:val="on"/>
                          <m:supHide m:val="on"/>
                          <m:ctrlPr>
                            <a:rPr lang="fr-FR" sz="2400" b="1" i="1">
                              <a:solidFill>
                                <a:srgbClr val="00B050"/>
                              </a:solidFill>
                              <a:latin typeface="Cambria Math" panose="02040503050406030204" pitchFamily="18" charset="0"/>
                            </a:rPr>
                          </m:ctrlPr>
                        </m:naryPr>
                        <m:sub/>
                        <m:sup/>
                        <m:e>
                          <m:sSup>
                            <m:sSupPr>
                              <m:ctrlPr>
                                <a:rPr lang="fr-FR" sz="2400" b="1" i="1">
                                  <a:solidFill>
                                    <a:srgbClr val="00B050"/>
                                  </a:solidFill>
                                  <a:latin typeface="Cambria Math" panose="02040503050406030204" pitchFamily="18" charset="0"/>
                                </a:rPr>
                              </m:ctrlPr>
                            </m:sSupPr>
                            <m:e>
                              <m:r>
                                <a:rPr lang="en-GB" sz="2400" b="1" i="1">
                                  <a:solidFill>
                                    <a:srgbClr val="00B050"/>
                                  </a:solidFill>
                                  <a:latin typeface="Cambria Math" panose="02040503050406030204" pitchFamily="18" charset="0"/>
                                </a:rPr>
                                <m:t>(</m:t>
                              </m:r>
                              <m:r>
                                <a:rPr lang="en-GB" sz="2400" b="1" i="1">
                                  <a:solidFill>
                                    <a:srgbClr val="00B050"/>
                                  </a:solidFill>
                                  <a:latin typeface="Cambria Math" panose="02040503050406030204" pitchFamily="18" charset="0"/>
                                </a:rPr>
                                <m:t>𝒚</m:t>
                              </m:r>
                            </m:e>
                            <m:sup>
                              <m:r>
                                <a:rPr lang="fr-FR" sz="2400" b="1" i="1">
                                  <a:solidFill>
                                    <a:srgbClr val="00B050"/>
                                  </a:solidFill>
                                  <a:latin typeface="Cambria Math" panose="02040503050406030204" pitchFamily="18" charset="0"/>
                                </a:rPr>
                                <m:t>𝟐</m:t>
                              </m:r>
                            </m:sup>
                          </m:sSup>
                          <m:r>
                            <a:rPr lang="en-US" sz="2400" b="1" i="1">
                              <a:solidFill>
                                <a:srgbClr val="00B050"/>
                              </a:solidFill>
                              <a:latin typeface="Cambria Math" panose="02040503050406030204" pitchFamily="18" charset="0"/>
                              <a:ea typeface="Cambria Math" panose="02040503050406030204" pitchFamily="18" charset="0"/>
                            </a:rPr>
                            <m:t>+ </m:t>
                          </m:r>
                          <m:sSup>
                            <m:sSupPr>
                              <m:ctrlPr>
                                <a:rPr lang="fr-FR" sz="2400" b="1" i="1">
                                  <a:solidFill>
                                    <a:srgbClr val="00B050"/>
                                  </a:solidFill>
                                  <a:latin typeface="Cambria Math" panose="02040503050406030204" pitchFamily="18" charset="0"/>
                                </a:rPr>
                              </m:ctrlPr>
                            </m:sSupPr>
                            <m:e>
                              <m:r>
                                <a:rPr lang="en-GB" sz="2400" b="1" i="1">
                                  <a:solidFill>
                                    <a:srgbClr val="00B050"/>
                                  </a:solidFill>
                                  <a:latin typeface="Cambria Math" panose="02040503050406030204" pitchFamily="18" charset="0"/>
                                </a:rPr>
                                <m:t>𝒛</m:t>
                              </m:r>
                            </m:e>
                            <m:sup>
                              <m:r>
                                <a:rPr lang="fr-FR" sz="2400" b="1" i="1">
                                  <a:solidFill>
                                    <a:srgbClr val="00B050"/>
                                  </a:solidFill>
                                  <a:latin typeface="Cambria Math" panose="02040503050406030204" pitchFamily="18" charset="0"/>
                                </a:rPr>
                                <m:t>𝟐</m:t>
                              </m:r>
                            </m:sup>
                          </m:sSup>
                          <m:r>
                            <a:rPr lang="en-GB" sz="2400" b="1" i="1">
                              <a:solidFill>
                                <a:srgbClr val="00B050"/>
                              </a:solidFill>
                              <a:latin typeface="Cambria Math" panose="02040503050406030204" pitchFamily="18" charset="0"/>
                            </a:rPr>
                            <m:t>)</m:t>
                          </m:r>
                          <m:r>
                            <a:rPr lang="en-GB" sz="2400" b="1" i="1">
                              <a:solidFill>
                                <a:srgbClr val="00B050"/>
                              </a:solidFill>
                              <a:latin typeface="Cambria Math" panose="02040503050406030204" pitchFamily="18" charset="0"/>
                            </a:rPr>
                            <m:t>𝒅𝒎</m:t>
                          </m:r>
                          <m:r>
                            <m:rPr>
                              <m:nor/>
                            </m:rPr>
                            <a:rPr lang="fr-FR" sz="2400" b="1" dirty="0">
                              <a:solidFill>
                                <a:srgbClr val="00B050"/>
                              </a:solidFill>
                            </a:rPr>
                            <m:t> </m:t>
                          </m:r>
                        </m:e>
                      </m:nary>
                    </m:oMath>
                  </m:oMathPara>
                </a14:m>
                <a:endParaRPr lang="fr-FR" sz="2400" b="1"/>
              </a:p>
              <a:p>
                <a:pPr/>
                <a14:m>
                  <m:oMathPara xmlns:m="http://schemas.openxmlformats.org/officeDocument/2006/math">
                    <m:oMathParaPr>
                      <m:jc m:val="centerGroup"/>
                    </m:oMathParaPr>
                    <m:oMath xmlns:m="http://schemas.openxmlformats.org/officeDocument/2006/math">
                      <m:sSub>
                        <m:sSubPr>
                          <m:ctrlPr>
                            <a:rPr lang="fr-FR" sz="2400" b="1" i="1" smtClean="0">
                              <a:solidFill>
                                <a:srgbClr val="C00000"/>
                              </a:solidFill>
                              <a:latin typeface="Cambria Math" panose="02040503050406030204" pitchFamily="18" charset="0"/>
                            </a:rPr>
                          </m:ctrlPr>
                        </m:sSubPr>
                        <m:e>
                          <m:r>
                            <a:rPr lang="en-GB" sz="2400" b="1" i="1">
                              <a:solidFill>
                                <a:srgbClr val="C00000"/>
                              </a:solidFill>
                              <a:latin typeface="Cambria Math" panose="02040503050406030204" pitchFamily="18" charset="0"/>
                            </a:rPr>
                            <m:t>𝑰</m:t>
                          </m:r>
                        </m:e>
                        <m:sub>
                          <m:r>
                            <a:rPr lang="en-GB" sz="2400" b="1" i="1">
                              <a:solidFill>
                                <a:srgbClr val="C00000"/>
                              </a:solidFill>
                              <a:latin typeface="Cambria Math" panose="02040503050406030204" pitchFamily="18" charset="0"/>
                            </a:rPr>
                            <m:t>𝒚𝒚</m:t>
                          </m:r>
                        </m:sub>
                      </m:sSub>
                      <m:r>
                        <a:rPr lang="fr-FR" sz="2400" b="1" i="1">
                          <a:solidFill>
                            <a:srgbClr val="C00000"/>
                          </a:solidFill>
                          <a:latin typeface="Cambria Math" panose="02040503050406030204" pitchFamily="18" charset="0"/>
                        </a:rPr>
                        <m:t>=</m:t>
                      </m:r>
                      <m:nary>
                        <m:naryPr>
                          <m:limLoc m:val="undOvr"/>
                          <m:subHide m:val="on"/>
                          <m:supHide m:val="on"/>
                          <m:ctrlPr>
                            <a:rPr lang="fr-FR" sz="2400" b="1" i="1">
                              <a:solidFill>
                                <a:srgbClr val="C00000"/>
                              </a:solidFill>
                              <a:latin typeface="Cambria Math" panose="02040503050406030204" pitchFamily="18" charset="0"/>
                            </a:rPr>
                          </m:ctrlPr>
                        </m:naryPr>
                        <m:sub/>
                        <m:sup/>
                        <m:e>
                          <m:sSup>
                            <m:sSupPr>
                              <m:ctrlPr>
                                <a:rPr lang="fr-FR" sz="2400" b="1" i="1">
                                  <a:solidFill>
                                    <a:srgbClr val="C00000"/>
                                  </a:solidFill>
                                  <a:latin typeface="Cambria Math" panose="02040503050406030204" pitchFamily="18" charset="0"/>
                                </a:rPr>
                              </m:ctrlPr>
                            </m:sSupPr>
                            <m:e>
                              <m:r>
                                <a:rPr lang="en-GB" sz="2400" b="1" i="1">
                                  <a:solidFill>
                                    <a:srgbClr val="C00000"/>
                                  </a:solidFill>
                                  <a:latin typeface="Cambria Math" panose="02040503050406030204" pitchFamily="18" charset="0"/>
                                </a:rPr>
                                <m:t>𝒚</m:t>
                              </m:r>
                            </m:e>
                            <m:sup>
                              <m:r>
                                <a:rPr lang="en-GB" sz="2400" b="1" i="1">
                                  <a:solidFill>
                                    <a:srgbClr val="C00000"/>
                                  </a:solidFill>
                                  <a:latin typeface="Cambria Math" panose="02040503050406030204" pitchFamily="18" charset="0"/>
                                </a:rPr>
                                <m:t>′</m:t>
                              </m:r>
                              <m:r>
                                <a:rPr lang="fr-FR" sz="2400" b="1" i="1">
                                  <a:solidFill>
                                    <a:srgbClr val="C00000"/>
                                  </a:solidFill>
                                  <a:latin typeface="Cambria Math" panose="02040503050406030204" pitchFamily="18" charset="0"/>
                                </a:rPr>
                                <m:t>𝟐</m:t>
                              </m:r>
                            </m:sup>
                          </m:sSup>
                          <m:r>
                            <a:rPr lang="en-GB" sz="2400" b="1" i="1">
                              <a:solidFill>
                                <a:srgbClr val="C00000"/>
                              </a:solidFill>
                              <a:latin typeface="Cambria Math" panose="02040503050406030204" pitchFamily="18" charset="0"/>
                            </a:rPr>
                            <m:t>𝒅𝒎</m:t>
                          </m:r>
                        </m:e>
                      </m:nary>
                      <m:r>
                        <a:rPr lang="en-GB" sz="2400" b="1" i="1">
                          <a:solidFill>
                            <a:srgbClr val="C00000"/>
                          </a:solidFill>
                          <a:latin typeface="Cambria Math" panose="02040503050406030204" pitchFamily="18" charset="0"/>
                        </a:rPr>
                        <m:t>=</m:t>
                      </m:r>
                      <m:nary>
                        <m:naryPr>
                          <m:limLoc m:val="undOvr"/>
                          <m:subHide m:val="on"/>
                          <m:supHide m:val="on"/>
                          <m:ctrlPr>
                            <a:rPr lang="fr-FR" sz="2400" b="1" i="1">
                              <a:solidFill>
                                <a:srgbClr val="C00000"/>
                              </a:solidFill>
                              <a:latin typeface="Cambria Math" panose="02040503050406030204" pitchFamily="18" charset="0"/>
                            </a:rPr>
                          </m:ctrlPr>
                        </m:naryPr>
                        <m:sub/>
                        <m:sup/>
                        <m:e>
                          <m:sSup>
                            <m:sSupPr>
                              <m:ctrlPr>
                                <a:rPr lang="fr-FR" sz="2400" b="1" i="1">
                                  <a:solidFill>
                                    <a:srgbClr val="C00000"/>
                                  </a:solidFill>
                                  <a:latin typeface="Cambria Math" panose="02040503050406030204" pitchFamily="18" charset="0"/>
                                </a:rPr>
                              </m:ctrlPr>
                            </m:sSupPr>
                            <m:e>
                              <m:r>
                                <a:rPr lang="en-GB" sz="2400" b="1" i="1">
                                  <a:solidFill>
                                    <a:srgbClr val="C00000"/>
                                  </a:solidFill>
                                  <a:latin typeface="Cambria Math" panose="02040503050406030204" pitchFamily="18" charset="0"/>
                                </a:rPr>
                                <m:t>(</m:t>
                              </m:r>
                              <m:r>
                                <a:rPr lang="en-GB" sz="2400" b="1" i="1">
                                  <a:solidFill>
                                    <a:srgbClr val="C00000"/>
                                  </a:solidFill>
                                  <a:latin typeface="Cambria Math" panose="02040503050406030204" pitchFamily="18" charset="0"/>
                                </a:rPr>
                                <m:t>𝒙</m:t>
                              </m:r>
                            </m:e>
                            <m:sup>
                              <m:r>
                                <a:rPr lang="fr-FR" sz="2400" b="1" i="1">
                                  <a:solidFill>
                                    <a:srgbClr val="C00000"/>
                                  </a:solidFill>
                                  <a:latin typeface="Cambria Math" panose="02040503050406030204" pitchFamily="18" charset="0"/>
                                </a:rPr>
                                <m:t>𝟐</m:t>
                              </m:r>
                            </m:sup>
                          </m:sSup>
                          <m:r>
                            <a:rPr lang="en-US" sz="2400" b="1" i="1">
                              <a:solidFill>
                                <a:srgbClr val="C00000"/>
                              </a:solidFill>
                              <a:latin typeface="Cambria Math" panose="02040503050406030204" pitchFamily="18" charset="0"/>
                              <a:ea typeface="Cambria Math" panose="02040503050406030204" pitchFamily="18" charset="0"/>
                            </a:rPr>
                            <m:t>+ </m:t>
                          </m:r>
                          <m:sSup>
                            <m:sSupPr>
                              <m:ctrlPr>
                                <a:rPr lang="fr-FR" sz="2400" b="1" i="1">
                                  <a:solidFill>
                                    <a:srgbClr val="C00000"/>
                                  </a:solidFill>
                                  <a:latin typeface="Cambria Math" panose="02040503050406030204" pitchFamily="18" charset="0"/>
                                </a:rPr>
                              </m:ctrlPr>
                            </m:sSupPr>
                            <m:e>
                              <m:r>
                                <a:rPr lang="en-GB" sz="2400" b="1" i="1">
                                  <a:solidFill>
                                    <a:srgbClr val="C00000"/>
                                  </a:solidFill>
                                  <a:latin typeface="Cambria Math" panose="02040503050406030204" pitchFamily="18" charset="0"/>
                                </a:rPr>
                                <m:t>𝒛</m:t>
                              </m:r>
                            </m:e>
                            <m:sup>
                              <m:r>
                                <a:rPr lang="fr-FR" sz="2400" b="1" i="1">
                                  <a:solidFill>
                                    <a:srgbClr val="C00000"/>
                                  </a:solidFill>
                                  <a:latin typeface="Cambria Math" panose="02040503050406030204" pitchFamily="18" charset="0"/>
                                </a:rPr>
                                <m:t>𝟐</m:t>
                              </m:r>
                            </m:sup>
                          </m:sSup>
                          <m:r>
                            <a:rPr lang="en-GB" sz="2400" b="1" i="1">
                              <a:solidFill>
                                <a:srgbClr val="C00000"/>
                              </a:solidFill>
                              <a:latin typeface="Cambria Math" panose="02040503050406030204" pitchFamily="18" charset="0"/>
                            </a:rPr>
                            <m:t>)</m:t>
                          </m:r>
                          <m:r>
                            <a:rPr lang="en-GB" sz="2400" b="1" i="1">
                              <a:solidFill>
                                <a:srgbClr val="C00000"/>
                              </a:solidFill>
                              <a:latin typeface="Cambria Math" panose="02040503050406030204" pitchFamily="18" charset="0"/>
                            </a:rPr>
                            <m:t>𝒅𝒎</m:t>
                          </m:r>
                          <m:r>
                            <m:rPr>
                              <m:nor/>
                            </m:rPr>
                            <a:rPr lang="fr-FR" sz="2400" b="1" dirty="0">
                              <a:solidFill>
                                <a:srgbClr val="C00000"/>
                              </a:solidFill>
                            </a:rPr>
                            <m:t> </m:t>
                          </m:r>
                        </m:e>
                      </m:nary>
                    </m:oMath>
                  </m:oMathPara>
                </a14:m>
                <a:endParaRPr lang="fr-FR" sz="2400" b="1"/>
              </a:p>
              <a:p>
                <a:pPr/>
                <a14:m>
                  <m:oMathPara xmlns:m="http://schemas.openxmlformats.org/officeDocument/2006/math">
                    <m:oMathParaPr>
                      <m:jc m:val="centerGroup"/>
                    </m:oMathParaPr>
                    <m:oMath xmlns:m="http://schemas.openxmlformats.org/officeDocument/2006/math">
                      <m:sSub>
                        <m:sSubPr>
                          <m:ctrlPr>
                            <a:rPr lang="fr-FR" sz="2400" b="1" i="1" smtClean="0">
                              <a:solidFill>
                                <a:srgbClr val="7030A0"/>
                              </a:solidFill>
                              <a:latin typeface="Cambria Math" panose="02040503050406030204" pitchFamily="18" charset="0"/>
                            </a:rPr>
                          </m:ctrlPr>
                        </m:sSubPr>
                        <m:e>
                          <m:r>
                            <a:rPr lang="en-GB" sz="2400" b="1" i="1">
                              <a:solidFill>
                                <a:srgbClr val="7030A0"/>
                              </a:solidFill>
                              <a:latin typeface="Cambria Math" panose="02040503050406030204" pitchFamily="18" charset="0"/>
                            </a:rPr>
                            <m:t>𝑰</m:t>
                          </m:r>
                        </m:e>
                        <m:sub>
                          <m:r>
                            <a:rPr lang="en-GB" sz="2400" b="1" i="1">
                              <a:solidFill>
                                <a:srgbClr val="7030A0"/>
                              </a:solidFill>
                              <a:latin typeface="Cambria Math" panose="02040503050406030204" pitchFamily="18" charset="0"/>
                            </a:rPr>
                            <m:t>𝒛𝒛</m:t>
                          </m:r>
                        </m:sub>
                      </m:sSub>
                      <m:r>
                        <a:rPr lang="fr-FR" sz="2400" b="1" i="1">
                          <a:solidFill>
                            <a:srgbClr val="7030A0"/>
                          </a:solidFill>
                          <a:latin typeface="Cambria Math" panose="02040503050406030204" pitchFamily="18" charset="0"/>
                        </a:rPr>
                        <m:t>=</m:t>
                      </m:r>
                      <m:nary>
                        <m:naryPr>
                          <m:limLoc m:val="undOvr"/>
                          <m:subHide m:val="on"/>
                          <m:supHide m:val="on"/>
                          <m:ctrlPr>
                            <a:rPr lang="fr-FR" sz="2400" b="1" i="1">
                              <a:solidFill>
                                <a:srgbClr val="7030A0"/>
                              </a:solidFill>
                              <a:latin typeface="Cambria Math" panose="02040503050406030204" pitchFamily="18" charset="0"/>
                            </a:rPr>
                          </m:ctrlPr>
                        </m:naryPr>
                        <m:sub/>
                        <m:sup/>
                        <m:e>
                          <m:sSup>
                            <m:sSupPr>
                              <m:ctrlPr>
                                <a:rPr lang="fr-FR" sz="2400" b="1" i="1">
                                  <a:solidFill>
                                    <a:srgbClr val="7030A0"/>
                                  </a:solidFill>
                                  <a:latin typeface="Cambria Math" panose="02040503050406030204" pitchFamily="18" charset="0"/>
                                </a:rPr>
                              </m:ctrlPr>
                            </m:sSupPr>
                            <m:e>
                              <m:r>
                                <a:rPr lang="en-GB" sz="2400" b="1" i="1">
                                  <a:solidFill>
                                    <a:srgbClr val="7030A0"/>
                                  </a:solidFill>
                                  <a:latin typeface="Cambria Math" panose="02040503050406030204" pitchFamily="18" charset="0"/>
                                </a:rPr>
                                <m:t>𝒛</m:t>
                              </m:r>
                            </m:e>
                            <m:sup>
                              <m:r>
                                <a:rPr lang="en-GB" sz="2400" b="1" i="1">
                                  <a:solidFill>
                                    <a:srgbClr val="7030A0"/>
                                  </a:solidFill>
                                  <a:latin typeface="Cambria Math" panose="02040503050406030204" pitchFamily="18" charset="0"/>
                                </a:rPr>
                                <m:t>′</m:t>
                              </m:r>
                              <m:r>
                                <a:rPr lang="fr-FR" sz="2400" b="1" i="1">
                                  <a:solidFill>
                                    <a:srgbClr val="7030A0"/>
                                  </a:solidFill>
                                  <a:latin typeface="Cambria Math" panose="02040503050406030204" pitchFamily="18" charset="0"/>
                                </a:rPr>
                                <m:t>𝟐</m:t>
                              </m:r>
                            </m:sup>
                          </m:sSup>
                          <m:r>
                            <a:rPr lang="en-GB" sz="2400" b="1" i="1">
                              <a:solidFill>
                                <a:srgbClr val="7030A0"/>
                              </a:solidFill>
                              <a:latin typeface="Cambria Math" panose="02040503050406030204" pitchFamily="18" charset="0"/>
                            </a:rPr>
                            <m:t>𝒅𝒎</m:t>
                          </m:r>
                        </m:e>
                      </m:nary>
                      <m:r>
                        <a:rPr lang="en-GB" sz="2400" b="1" i="1">
                          <a:solidFill>
                            <a:srgbClr val="7030A0"/>
                          </a:solidFill>
                          <a:latin typeface="Cambria Math" panose="02040503050406030204" pitchFamily="18" charset="0"/>
                        </a:rPr>
                        <m:t>=</m:t>
                      </m:r>
                      <m:nary>
                        <m:naryPr>
                          <m:limLoc m:val="undOvr"/>
                          <m:subHide m:val="on"/>
                          <m:supHide m:val="on"/>
                          <m:ctrlPr>
                            <a:rPr lang="fr-FR" sz="2400" b="1" i="1">
                              <a:solidFill>
                                <a:srgbClr val="7030A0"/>
                              </a:solidFill>
                              <a:latin typeface="Cambria Math" panose="02040503050406030204" pitchFamily="18" charset="0"/>
                            </a:rPr>
                          </m:ctrlPr>
                        </m:naryPr>
                        <m:sub/>
                        <m:sup/>
                        <m:e>
                          <m:sSup>
                            <m:sSupPr>
                              <m:ctrlPr>
                                <a:rPr lang="fr-FR" sz="2400" b="1" i="1">
                                  <a:solidFill>
                                    <a:srgbClr val="7030A0"/>
                                  </a:solidFill>
                                  <a:latin typeface="Cambria Math" panose="02040503050406030204" pitchFamily="18" charset="0"/>
                                </a:rPr>
                              </m:ctrlPr>
                            </m:sSupPr>
                            <m:e>
                              <m:r>
                                <a:rPr lang="en-GB" sz="2400" b="1" i="1">
                                  <a:solidFill>
                                    <a:srgbClr val="7030A0"/>
                                  </a:solidFill>
                                  <a:latin typeface="Cambria Math" panose="02040503050406030204" pitchFamily="18" charset="0"/>
                                </a:rPr>
                                <m:t>(</m:t>
                              </m:r>
                              <m:r>
                                <a:rPr lang="en-GB" sz="2400" b="1" i="1">
                                  <a:solidFill>
                                    <a:srgbClr val="7030A0"/>
                                  </a:solidFill>
                                  <a:latin typeface="Cambria Math" panose="02040503050406030204" pitchFamily="18" charset="0"/>
                                </a:rPr>
                                <m:t>𝒚</m:t>
                              </m:r>
                            </m:e>
                            <m:sup>
                              <m:r>
                                <a:rPr lang="fr-FR" sz="2400" b="1" i="1">
                                  <a:solidFill>
                                    <a:srgbClr val="7030A0"/>
                                  </a:solidFill>
                                  <a:latin typeface="Cambria Math" panose="02040503050406030204" pitchFamily="18" charset="0"/>
                                </a:rPr>
                                <m:t>𝟐</m:t>
                              </m:r>
                            </m:sup>
                          </m:sSup>
                          <m:r>
                            <a:rPr lang="en-US" sz="2400" b="1" i="1">
                              <a:solidFill>
                                <a:srgbClr val="7030A0"/>
                              </a:solidFill>
                              <a:latin typeface="Cambria Math" panose="02040503050406030204" pitchFamily="18" charset="0"/>
                              <a:ea typeface="Cambria Math" panose="02040503050406030204" pitchFamily="18" charset="0"/>
                            </a:rPr>
                            <m:t>+ </m:t>
                          </m:r>
                          <m:sSup>
                            <m:sSupPr>
                              <m:ctrlPr>
                                <a:rPr lang="fr-FR" sz="2400" b="1" i="1">
                                  <a:solidFill>
                                    <a:srgbClr val="7030A0"/>
                                  </a:solidFill>
                                  <a:latin typeface="Cambria Math" panose="02040503050406030204" pitchFamily="18" charset="0"/>
                                </a:rPr>
                              </m:ctrlPr>
                            </m:sSupPr>
                            <m:e>
                              <m:r>
                                <a:rPr lang="en-GB" sz="2400" b="1" i="1">
                                  <a:solidFill>
                                    <a:srgbClr val="7030A0"/>
                                  </a:solidFill>
                                  <a:latin typeface="Cambria Math" panose="02040503050406030204" pitchFamily="18" charset="0"/>
                                </a:rPr>
                                <m:t>𝒙</m:t>
                              </m:r>
                            </m:e>
                            <m:sup>
                              <m:r>
                                <a:rPr lang="fr-FR" sz="2400" b="1" i="1">
                                  <a:solidFill>
                                    <a:srgbClr val="7030A0"/>
                                  </a:solidFill>
                                  <a:latin typeface="Cambria Math" panose="02040503050406030204" pitchFamily="18" charset="0"/>
                                </a:rPr>
                                <m:t>𝟐</m:t>
                              </m:r>
                            </m:sup>
                          </m:sSup>
                          <m:r>
                            <a:rPr lang="en-GB" sz="2400" b="1" i="1">
                              <a:solidFill>
                                <a:srgbClr val="7030A0"/>
                              </a:solidFill>
                              <a:latin typeface="Cambria Math" panose="02040503050406030204" pitchFamily="18" charset="0"/>
                            </a:rPr>
                            <m:t>)</m:t>
                          </m:r>
                          <m:r>
                            <a:rPr lang="en-GB" sz="2400" b="1" i="1">
                              <a:solidFill>
                                <a:srgbClr val="7030A0"/>
                              </a:solidFill>
                              <a:latin typeface="Cambria Math" panose="02040503050406030204" pitchFamily="18" charset="0"/>
                            </a:rPr>
                            <m:t>𝒅𝒎</m:t>
                          </m:r>
                          <m:r>
                            <m:rPr>
                              <m:nor/>
                            </m:rPr>
                            <a:rPr lang="fr-FR" sz="2400" b="1" dirty="0">
                              <a:solidFill>
                                <a:srgbClr val="7030A0"/>
                              </a:solidFill>
                            </a:rPr>
                            <m:t> </m:t>
                          </m:r>
                        </m:e>
                      </m:nary>
                    </m:oMath>
                  </m:oMathPara>
                </a14:m>
                <a:endParaRPr lang="en-US" sz="2400" b="1"/>
              </a:p>
            </p:txBody>
          </p:sp>
        </mc:Choice>
        <mc:Fallback xmlns="">
          <p:sp>
            <p:nvSpPr>
              <p:cNvPr id="7" name="TextBox 6"/>
              <p:cNvSpPr txBox="1">
                <a:spLocks noRot="1" noChangeAspect="1" noMove="1" noResize="1" noEditPoints="1" noAdjustHandles="1" noChangeArrowheads="1" noChangeShapeType="1" noTextEdit="1"/>
              </p:cNvSpPr>
              <p:nvPr/>
            </p:nvSpPr>
            <p:spPr>
              <a:xfrm flipH="1">
                <a:off x="5770041" y="2924481"/>
                <a:ext cx="5547291" cy="2998513"/>
              </a:xfrm>
              <a:prstGeom prst="rect">
                <a:avLst/>
              </a:prstGeom>
              <a:blipFill>
                <a:blip r:embed="rId2"/>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97B2393-897C-4FFB-85EE-75F6A139CCD5}" type="datetime1">
              <a:rPr lang="en-US" smtClean="0"/>
              <a:t>5/31/2023</a:t>
            </a:fld>
            <a:endParaRPr lang="en-US"/>
          </a:p>
        </p:txBody>
      </p:sp>
      <p:grpSp>
        <p:nvGrpSpPr>
          <p:cNvPr id="15" name="Group 14">
            <a:extLst>
              <a:ext uri="{FF2B5EF4-FFF2-40B4-BE49-F238E27FC236}">
                <a16:creationId xmlns:a16="http://schemas.microsoft.com/office/drawing/2014/main" id="{238F43A6-E915-4550-B5E9-B022B6ECBC54}"/>
              </a:ext>
            </a:extLst>
          </p:cNvPr>
          <p:cNvGrpSpPr/>
          <p:nvPr/>
        </p:nvGrpSpPr>
        <p:grpSpPr>
          <a:xfrm>
            <a:off x="1187246" y="2571281"/>
            <a:ext cx="4485958" cy="3496165"/>
            <a:chOff x="1187246" y="2571281"/>
            <a:chExt cx="4485958" cy="3496165"/>
          </a:xfrm>
        </p:grpSpPr>
        <p:pic>
          <p:nvPicPr>
            <p:cNvPr id="6" name="Picture 5"/>
            <p:cNvPicPr>
              <a:picLocks noChangeAspect="1"/>
            </p:cNvPicPr>
            <p:nvPr/>
          </p:nvPicPr>
          <p:blipFill rotWithShape="1">
            <a:blip r:embed="rId3"/>
            <a:srcRect l="7618" t="4163" r="2961" b="5773"/>
            <a:stretch/>
          </p:blipFill>
          <p:spPr>
            <a:xfrm>
              <a:off x="1187246" y="2783226"/>
              <a:ext cx="4389120" cy="328422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674E32-7BF3-4CD6-9B24-6D9E7CEC6A6C}"/>
                    </a:ext>
                  </a:extLst>
                </p:cNvPr>
                <p:cNvSpPr txBox="1"/>
                <p:nvPr/>
              </p:nvSpPr>
              <p:spPr>
                <a:xfrm>
                  <a:off x="3072830" y="3254690"/>
                  <a:ext cx="5180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1" i="1" smtClean="0">
                            <a:solidFill>
                              <a:srgbClr val="C00000"/>
                            </a:solidFill>
                            <a:latin typeface="Cambria Math" panose="02040503050406030204" pitchFamily="18" charset="0"/>
                          </a:rPr>
                          <m:t>𝒚</m:t>
                        </m:r>
                        <m:r>
                          <a:rPr lang="en-GB" sz="2400" b="1" i="1" smtClean="0">
                            <a:solidFill>
                              <a:srgbClr val="C00000"/>
                            </a:solidFill>
                            <a:latin typeface="Cambria Math" panose="02040503050406030204" pitchFamily="18" charset="0"/>
                          </a:rPr>
                          <m:t>′</m:t>
                        </m:r>
                      </m:oMath>
                    </m:oMathPara>
                  </a14:m>
                  <a:endParaRPr lang="en-GB" sz="2400" b="1">
                    <a:solidFill>
                      <a:srgbClr val="C00000"/>
                    </a:solidFill>
                  </a:endParaRPr>
                </a:p>
              </p:txBody>
            </p:sp>
          </mc:Choice>
          <mc:Fallback xmlns="">
            <p:sp>
              <p:nvSpPr>
                <p:cNvPr id="9" name="TextBox 8">
                  <a:extLst>
                    <a:ext uri="{FF2B5EF4-FFF2-40B4-BE49-F238E27FC236}">
                      <a16:creationId xmlns:a16="http://schemas.microsoft.com/office/drawing/2014/main" id="{A7674E32-7BF3-4CD6-9B24-6D9E7CEC6A6C}"/>
                    </a:ext>
                  </a:extLst>
                </p:cNvPr>
                <p:cNvSpPr txBox="1">
                  <a:spLocks noRot="1" noChangeAspect="1" noMove="1" noResize="1" noEditPoints="1" noAdjustHandles="1" noChangeArrowheads="1" noChangeShapeType="1" noTextEdit="1"/>
                </p:cNvSpPr>
                <p:nvPr/>
              </p:nvSpPr>
              <p:spPr>
                <a:xfrm>
                  <a:off x="3072830" y="3254690"/>
                  <a:ext cx="518091" cy="461665"/>
                </a:xfrm>
                <a:prstGeom prst="rect">
                  <a:avLst/>
                </a:prstGeom>
                <a:blipFill>
                  <a:blip r:embed="rId4"/>
                  <a:stretch>
                    <a:fillRect l="-4706" r="-4706"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8D8B69-33E9-4AF2-8736-7FB1D28F6679}"/>
                    </a:ext>
                  </a:extLst>
                </p:cNvPr>
                <p:cNvSpPr txBox="1"/>
                <p:nvPr/>
              </p:nvSpPr>
              <p:spPr>
                <a:xfrm>
                  <a:off x="3966594" y="4083032"/>
                  <a:ext cx="5116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1" i="1" smtClean="0">
                            <a:solidFill>
                              <a:srgbClr val="00B050"/>
                            </a:solidFill>
                            <a:latin typeface="Cambria Math" panose="02040503050406030204" pitchFamily="18" charset="0"/>
                          </a:rPr>
                          <m:t>𝒙</m:t>
                        </m:r>
                        <m:r>
                          <a:rPr lang="en-GB" sz="2400" b="1" i="1" smtClean="0">
                            <a:solidFill>
                              <a:srgbClr val="00B050"/>
                            </a:solidFill>
                            <a:latin typeface="Cambria Math" panose="02040503050406030204" pitchFamily="18" charset="0"/>
                          </a:rPr>
                          <m:t>′</m:t>
                        </m:r>
                      </m:oMath>
                    </m:oMathPara>
                  </a14:m>
                  <a:endParaRPr lang="en-GB" sz="2400" b="1">
                    <a:solidFill>
                      <a:srgbClr val="00B050"/>
                    </a:solidFill>
                  </a:endParaRPr>
                </a:p>
              </p:txBody>
            </p:sp>
          </mc:Choice>
          <mc:Fallback xmlns="">
            <p:sp>
              <p:nvSpPr>
                <p:cNvPr id="10" name="TextBox 9">
                  <a:extLst>
                    <a:ext uri="{FF2B5EF4-FFF2-40B4-BE49-F238E27FC236}">
                      <a16:creationId xmlns:a16="http://schemas.microsoft.com/office/drawing/2014/main" id="{F78D8B69-33E9-4AF2-8736-7FB1D28F6679}"/>
                    </a:ext>
                  </a:extLst>
                </p:cNvPr>
                <p:cNvSpPr txBox="1">
                  <a:spLocks noRot="1" noChangeAspect="1" noMove="1" noResize="1" noEditPoints="1" noAdjustHandles="1" noChangeArrowheads="1" noChangeShapeType="1" noTextEdit="1"/>
                </p:cNvSpPr>
                <p:nvPr/>
              </p:nvSpPr>
              <p:spPr>
                <a:xfrm>
                  <a:off x="3966594" y="4083032"/>
                  <a:ext cx="51167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85197A7-0940-4769-A180-5FE250CF743F}"/>
                    </a:ext>
                  </a:extLst>
                </p:cNvPr>
                <p:cNvSpPr txBox="1"/>
                <p:nvPr/>
              </p:nvSpPr>
              <p:spPr>
                <a:xfrm>
                  <a:off x="2913215" y="4373421"/>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1" i="1" smtClean="0">
                            <a:solidFill>
                              <a:srgbClr val="7030A0"/>
                            </a:solidFill>
                            <a:latin typeface="Cambria Math" panose="02040503050406030204" pitchFamily="18" charset="0"/>
                          </a:rPr>
                          <m:t>𝒛</m:t>
                        </m:r>
                        <m:r>
                          <a:rPr lang="en-GB" sz="2400" b="1" i="1" smtClean="0">
                            <a:solidFill>
                              <a:srgbClr val="7030A0"/>
                            </a:solidFill>
                            <a:latin typeface="Cambria Math" panose="02040503050406030204" pitchFamily="18" charset="0"/>
                          </a:rPr>
                          <m:t>′</m:t>
                        </m:r>
                      </m:oMath>
                    </m:oMathPara>
                  </a14:m>
                  <a:endParaRPr lang="en-GB" sz="2400" b="1">
                    <a:solidFill>
                      <a:srgbClr val="7030A0"/>
                    </a:solidFill>
                  </a:endParaRPr>
                </a:p>
              </p:txBody>
            </p:sp>
          </mc:Choice>
          <mc:Fallback xmlns="">
            <p:sp>
              <p:nvSpPr>
                <p:cNvPr id="11" name="TextBox 10">
                  <a:extLst>
                    <a:ext uri="{FF2B5EF4-FFF2-40B4-BE49-F238E27FC236}">
                      <a16:creationId xmlns:a16="http://schemas.microsoft.com/office/drawing/2014/main" id="{A85197A7-0940-4769-A180-5FE250CF743F}"/>
                    </a:ext>
                  </a:extLst>
                </p:cNvPr>
                <p:cNvSpPr txBox="1">
                  <a:spLocks noRot="1" noChangeAspect="1" noMove="1" noResize="1" noEditPoints="1" noAdjustHandles="1" noChangeArrowheads="1" noChangeShapeType="1" noTextEdit="1"/>
                </p:cNvSpPr>
                <p:nvPr/>
              </p:nvSpPr>
              <p:spPr>
                <a:xfrm>
                  <a:off x="2913215" y="4373421"/>
                  <a:ext cx="492443"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D1114F6-F6E1-4E87-AD3A-D24C59DF6A09}"/>
                </a:ext>
              </a:extLst>
            </p:cNvPr>
            <p:cNvSpPr txBox="1"/>
            <p:nvPr/>
          </p:nvSpPr>
          <p:spPr>
            <a:xfrm>
              <a:off x="5262514" y="4781691"/>
              <a:ext cx="410690" cy="584775"/>
            </a:xfrm>
            <a:prstGeom prst="rect">
              <a:avLst/>
            </a:prstGeom>
            <a:noFill/>
          </p:spPr>
          <p:txBody>
            <a:bodyPr wrap="none" rtlCol="0">
              <a:spAutoFit/>
            </a:bodyPr>
            <a:lstStyle/>
            <a:p>
              <a:r>
                <a:rPr lang="en-GB" sz="3200" b="1">
                  <a:solidFill>
                    <a:srgbClr val="00B050"/>
                  </a:solidFill>
                </a:rPr>
                <a:t>X</a:t>
              </a:r>
            </a:p>
          </p:txBody>
        </p:sp>
        <p:sp>
          <p:nvSpPr>
            <p:cNvPr id="13" name="TextBox 12">
              <a:extLst>
                <a:ext uri="{FF2B5EF4-FFF2-40B4-BE49-F238E27FC236}">
                  <a16:creationId xmlns:a16="http://schemas.microsoft.com/office/drawing/2014/main" id="{BD4FDCC9-36E0-4A48-93B6-510C1F7A72B3}"/>
                </a:ext>
              </a:extLst>
            </p:cNvPr>
            <p:cNvSpPr txBox="1"/>
            <p:nvPr/>
          </p:nvSpPr>
          <p:spPr>
            <a:xfrm>
              <a:off x="2835499" y="2571281"/>
              <a:ext cx="397866" cy="584775"/>
            </a:xfrm>
            <a:prstGeom prst="rect">
              <a:avLst/>
            </a:prstGeom>
            <a:noFill/>
          </p:spPr>
          <p:txBody>
            <a:bodyPr wrap="none" rtlCol="0">
              <a:spAutoFit/>
            </a:bodyPr>
            <a:lstStyle/>
            <a:p>
              <a:r>
                <a:rPr lang="en-GB" sz="3200" b="1">
                  <a:solidFill>
                    <a:srgbClr val="C00000"/>
                  </a:solidFill>
                </a:rPr>
                <a:t>Y</a:t>
              </a:r>
            </a:p>
          </p:txBody>
        </p:sp>
      </p:grpSp>
      <p:sp>
        <p:nvSpPr>
          <p:cNvPr id="14" name="TextBox 13">
            <a:extLst>
              <a:ext uri="{FF2B5EF4-FFF2-40B4-BE49-F238E27FC236}">
                <a16:creationId xmlns:a16="http://schemas.microsoft.com/office/drawing/2014/main" id="{543F7B52-4926-417A-941A-3BAB18F60B2F}"/>
              </a:ext>
            </a:extLst>
          </p:cNvPr>
          <p:cNvSpPr txBox="1"/>
          <p:nvPr/>
        </p:nvSpPr>
        <p:spPr>
          <a:xfrm>
            <a:off x="948712" y="5667537"/>
            <a:ext cx="380232" cy="584775"/>
          </a:xfrm>
          <a:prstGeom prst="rect">
            <a:avLst/>
          </a:prstGeom>
          <a:noFill/>
        </p:spPr>
        <p:txBody>
          <a:bodyPr wrap="none" rtlCol="0">
            <a:spAutoFit/>
          </a:bodyPr>
          <a:lstStyle/>
          <a:p>
            <a:r>
              <a:rPr lang="en-GB" sz="3200" b="1">
                <a:solidFill>
                  <a:srgbClr val="7030A0"/>
                </a:solidFill>
              </a:rPr>
              <a:t>Z</a:t>
            </a:r>
          </a:p>
        </p:txBody>
      </p:sp>
      <p:cxnSp>
        <p:nvCxnSpPr>
          <p:cNvPr id="16" name="Straight Connector 15">
            <a:extLst>
              <a:ext uri="{FF2B5EF4-FFF2-40B4-BE49-F238E27FC236}">
                <a16:creationId xmlns:a16="http://schemas.microsoft.com/office/drawing/2014/main" id="{76010EC2-C491-1B4B-849B-15CB53F81D18}"/>
              </a:ext>
            </a:extLst>
          </p:cNvPr>
          <p:cNvCxnSpPr/>
          <p:nvPr/>
        </p:nvCxnSpPr>
        <p:spPr>
          <a:xfrm>
            <a:off x="3679031" y="4083032"/>
            <a:ext cx="0" cy="169551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C3C2D8-B21D-8F49-A756-ECE11A86DEFE}"/>
              </a:ext>
            </a:extLst>
          </p:cNvPr>
          <p:cNvCxnSpPr>
            <a:cxnSpLocks/>
          </p:cNvCxnSpPr>
          <p:nvPr/>
        </p:nvCxnSpPr>
        <p:spPr>
          <a:xfrm flipH="1">
            <a:off x="3679031" y="5050631"/>
            <a:ext cx="1243014" cy="72791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CA961AA-695D-D64D-BBDB-531D0717FC7F}"/>
              </a:ext>
            </a:extLst>
          </p:cNvPr>
          <p:cNvSpPr txBox="1"/>
          <p:nvPr/>
        </p:nvSpPr>
        <p:spPr>
          <a:xfrm>
            <a:off x="3360077" y="5246130"/>
            <a:ext cx="288862" cy="369332"/>
          </a:xfrm>
          <a:prstGeom prst="rect">
            <a:avLst/>
          </a:prstGeom>
          <a:solidFill>
            <a:srgbClr val="C00000"/>
          </a:solidFill>
          <a:ln>
            <a:solidFill>
              <a:srgbClr val="C00000"/>
            </a:solidFill>
          </a:ln>
        </p:spPr>
        <p:txBody>
          <a:bodyPr wrap="none" rtlCol="0">
            <a:spAutoFit/>
          </a:bodyPr>
          <a:lstStyle/>
          <a:p>
            <a:r>
              <a:rPr lang="en-GB">
                <a:solidFill>
                  <a:schemeClr val="bg1"/>
                </a:solidFill>
              </a:rPr>
              <a:t>y</a:t>
            </a:r>
          </a:p>
        </p:txBody>
      </p:sp>
      <p:sp>
        <p:nvSpPr>
          <p:cNvPr id="21" name="TextBox 20">
            <a:extLst>
              <a:ext uri="{FF2B5EF4-FFF2-40B4-BE49-F238E27FC236}">
                <a16:creationId xmlns:a16="http://schemas.microsoft.com/office/drawing/2014/main" id="{5AB21BD4-EFCA-6243-94C5-7297409BF77D}"/>
              </a:ext>
            </a:extLst>
          </p:cNvPr>
          <p:cNvSpPr txBox="1"/>
          <p:nvPr/>
        </p:nvSpPr>
        <p:spPr>
          <a:xfrm>
            <a:off x="4078002" y="5515782"/>
            <a:ext cx="276038" cy="369332"/>
          </a:xfrm>
          <a:prstGeom prst="rect">
            <a:avLst/>
          </a:prstGeom>
          <a:solidFill>
            <a:srgbClr val="7030A0"/>
          </a:solidFill>
          <a:ln>
            <a:noFill/>
          </a:ln>
        </p:spPr>
        <p:txBody>
          <a:bodyPr wrap="none" rtlCol="0">
            <a:spAutoFit/>
          </a:bodyPr>
          <a:lstStyle/>
          <a:p>
            <a:r>
              <a:rPr lang="en-GB">
                <a:solidFill>
                  <a:schemeClr val="bg1"/>
                </a:solidFill>
              </a:rPr>
              <a:t>z</a:t>
            </a:r>
          </a:p>
        </p:txBody>
      </p:sp>
    </p:spTree>
    <p:extLst>
      <p:ext uri="{BB962C8B-B14F-4D97-AF65-F5344CB8AC3E}">
        <p14:creationId xmlns:p14="http://schemas.microsoft.com/office/powerpoint/2010/main" val="348927289"/>
      </p:ext>
    </p:extLst>
  </p:cSld>
  <p:clrMapOvr>
    <a:masterClrMapping/>
  </p:clrMapOvr>
  <mc:AlternateContent xmlns:mc="http://schemas.openxmlformats.org/markup-compatibility/2006" xmlns:p14="http://schemas.microsoft.com/office/powerpoint/2010/main">
    <mc:Choice Requires="p14">
      <p:transition spd="slow" p14:dur="2000" advTm="123498"/>
    </mc:Choice>
    <mc:Fallback xmlns="">
      <p:transition spd="slow" advTm="12349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222206" y="3257347"/>
                <a:ext cx="7245894" cy="2389327"/>
              </a:xfrm>
            </p:spPr>
            <p:txBody>
              <a:bodyPr>
                <a:normAutofit/>
              </a:bodyPr>
              <a:lstStyle/>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r>
                      <a:rPr lang="en-GB" i="1">
                        <a:latin typeface="Cambria Math" panose="02040503050406030204" pitchFamily="18" charset="0"/>
                      </a:rPr>
                      <m:t>=</m:t>
                    </m:r>
                    <m:nary>
                      <m:naryPr>
                        <m:limLoc m:val="undOvr"/>
                        <m:subHide m:val="on"/>
                        <m:supHide m:val="on"/>
                        <m:ctrlPr>
                          <a:rPr lang="en-GB" i="1">
                            <a:latin typeface="Cambria Math" panose="02040503050406030204" pitchFamily="18" charset="0"/>
                          </a:rPr>
                        </m:ctrlPr>
                      </m:naryPr>
                      <m:sub/>
                      <m:sup/>
                      <m:e>
                        <m:sSup>
                          <m:sSupPr>
                            <m:ctrlPr>
                              <a:rPr lang="en-GB" i="1">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𝑦</m:t>
                            </m:r>
                          </m:e>
                          <m:sup>
                            <m:r>
                              <a:rPr lang="en-GB" i="1">
                                <a:latin typeface="Cambria Math" panose="02040503050406030204" pitchFamily="18" charset="0"/>
                              </a:rPr>
                              <m:t>2</m:t>
                            </m:r>
                          </m:sup>
                        </m:sSup>
                        <m:r>
                          <a:rPr lang="en-GB" i="1">
                            <a:latin typeface="Cambria Math" panose="02040503050406030204" pitchFamily="18" charset="0"/>
                          </a:rPr>
                          <m:t>)</m:t>
                        </m:r>
                        <m:r>
                          <a:rPr lang="en-GB" i="1">
                            <a:latin typeface="Cambria Math" panose="02040503050406030204" pitchFamily="18" charset="0"/>
                          </a:rPr>
                          <m:t>𝑑𝑚</m:t>
                        </m:r>
                        <m:r>
                          <m:rPr>
                            <m:nor/>
                          </m:rPr>
                          <a:rPr lang="en-GB"/>
                          <m:t> </m:t>
                        </m:r>
                      </m:e>
                    </m:nary>
                  </m:oMath>
                </a14:m>
                <a:endParaRPr lang="en-GB"/>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r>
                      <a:rPr lang="en-GB" i="1">
                        <a:latin typeface="Cambria Math" panose="02040503050406030204" pitchFamily="18" charset="0"/>
                      </a:rPr>
                      <m:t>=</m:t>
                    </m:r>
                    <m:nary>
                      <m:naryPr>
                        <m:limLoc m:val="undOvr"/>
                        <m:subHide m:val="on"/>
                        <m:supHide m:val="on"/>
                        <m:ctrlPr>
                          <a:rPr lang="en-GB" i="1">
                            <a:latin typeface="Cambria Math" panose="02040503050406030204" pitchFamily="18" charset="0"/>
                          </a:rPr>
                        </m:ctrlPr>
                      </m:naryPr>
                      <m:sub/>
                      <m:sup/>
                      <m:e>
                        <m:sSup>
                          <m:sSupPr>
                            <m:ctrlPr>
                              <a:rPr lang="en-GB" i="1">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𝑥</m:t>
                            </m:r>
                          </m:e>
                          <m:sup>
                            <m:r>
                              <a:rPr lang="en-GB" i="1">
                                <a:latin typeface="Cambria Math" panose="02040503050406030204" pitchFamily="18" charset="0"/>
                              </a:rPr>
                              <m:t>2</m:t>
                            </m:r>
                          </m:sup>
                        </m:sSup>
                        <m:r>
                          <a:rPr lang="en-GB" i="1">
                            <a:latin typeface="Cambria Math" panose="02040503050406030204" pitchFamily="18" charset="0"/>
                          </a:rPr>
                          <m:t>)</m:t>
                        </m:r>
                        <m:r>
                          <a:rPr lang="en-GB" i="1">
                            <a:latin typeface="Cambria Math" panose="02040503050406030204" pitchFamily="18" charset="0"/>
                          </a:rPr>
                          <m:t>𝑑𝑚</m:t>
                        </m:r>
                        <m:r>
                          <m:rPr>
                            <m:nor/>
                          </m:rPr>
                          <a:rPr lang="en-GB"/>
                          <m:t> </m:t>
                        </m:r>
                      </m:e>
                    </m:nary>
                  </m:oMath>
                </a14:m>
                <a:endParaRPr lang="en-GB"/>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𝑧</m:t>
                        </m:r>
                        <m:r>
                          <a:rPr lang="en-GB" b="0" i="1" smtClean="0">
                            <a:latin typeface="Cambria Math" panose="02040503050406030204" pitchFamily="18" charset="0"/>
                          </a:rPr>
                          <m:t>𝑧</m:t>
                        </m:r>
                      </m:sub>
                    </m:sSub>
                    <m:r>
                      <a:rPr lang="en-GB" i="1">
                        <a:latin typeface="Cambria Math" panose="02040503050406030204" pitchFamily="18" charset="0"/>
                      </a:rPr>
                      <m:t>=</m:t>
                    </m:r>
                    <m:nary>
                      <m:naryPr>
                        <m:limLoc m:val="undOvr"/>
                        <m:subHide m:val="on"/>
                        <m:supHide m:val="on"/>
                        <m:ctrlPr>
                          <a:rPr lang="en-GB" i="1">
                            <a:latin typeface="Cambria Math" panose="02040503050406030204" pitchFamily="18" charset="0"/>
                          </a:rPr>
                        </m:ctrlPr>
                      </m:naryPr>
                      <m:sub/>
                      <m:sup/>
                      <m:e>
                        <m:sSup>
                          <m:sSupPr>
                            <m:ctrlPr>
                              <a:rPr lang="en-GB" i="1">
                                <a:latin typeface="Cambria Math" panose="02040503050406030204" pitchFamily="18" charset="0"/>
                              </a:rPr>
                            </m:ctrlPr>
                          </m:sSupPr>
                          <m:e>
                            <m:r>
                              <a:rPr lang="en-GB" i="1">
                                <a:latin typeface="Cambria Math" panose="02040503050406030204" pitchFamily="18" charset="0"/>
                              </a:rPr>
                              <m:t>𝑝</m:t>
                            </m:r>
                          </m:e>
                          <m:sup>
                            <m:r>
                              <a:rPr lang="en-GB" i="1">
                                <a:latin typeface="Cambria Math" panose="02040503050406030204" pitchFamily="18" charset="0"/>
                              </a:rPr>
                              <m:t>2</m:t>
                            </m:r>
                          </m:sup>
                        </m:sSup>
                        <m:r>
                          <a:rPr lang="en-GB" i="1">
                            <a:latin typeface="Cambria Math" panose="02040503050406030204" pitchFamily="18" charset="0"/>
                          </a:rPr>
                          <m:t>𝑑𝑚</m:t>
                        </m:r>
                        <m:r>
                          <a:rPr lang="en-GB" i="1">
                            <a:latin typeface="Cambria Math" panose="02040503050406030204" pitchFamily="18" charset="0"/>
                          </a:rPr>
                          <m:t>=</m:t>
                        </m:r>
                        <m:nary>
                          <m:naryPr>
                            <m:limLoc m:val="undOvr"/>
                            <m:subHide m:val="on"/>
                            <m:supHide m:val="on"/>
                            <m:ctrlPr>
                              <a:rPr lang="en-GB" i="1">
                                <a:latin typeface="Cambria Math" panose="02040503050406030204" pitchFamily="18" charset="0"/>
                              </a:rPr>
                            </m:ctrlPr>
                          </m:naryPr>
                          <m:sub/>
                          <m:sup/>
                          <m:e>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𝑦</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r>
                              <a:rPr lang="en-GB" i="1">
                                <a:latin typeface="Cambria Math" panose="02040503050406030204" pitchFamily="18" charset="0"/>
                              </a:rPr>
                              <m:t>)</m:t>
                            </m:r>
                            <m:r>
                              <a:rPr lang="en-GB" i="1">
                                <a:latin typeface="Cambria Math" panose="02040503050406030204" pitchFamily="18" charset="0"/>
                              </a:rPr>
                              <m:t>𝑑𝑚</m:t>
                            </m:r>
                            <m:r>
                              <m:rPr>
                                <m:nor/>
                              </m:rPr>
                              <a:rPr lang="en-GB"/>
                              <m:t> </m:t>
                            </m:r>
                          </m:e>
                        </m:nary>
                      </m:e>
                    </m:nary>
                  </m:oMath>
                </a14:m>
                <a:endParaRPr lang="en-GB" i="1">
                  <a:latin typeface="Cambria Math" panose="02040503050406030204" pitchFamily="18" charset="0"/>
                </a:endParaRPr>
              </a:p>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𝑧𝑧</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𝑥</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𝑦</m:t>
                        </m:r>
                      </m:sub>
                    </m:sSub>
                  </m:oMath>
                </a14:m>
                <a:r>
                  <a:rPr lang="en-GB"/>
                  <a:t> (perpendicular axis theorem)</a:t>
                </a:r>
              </a:p>
              <a:p>
                <a:endParaRPr lang="en-GB"/>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222206" y="3257347"/>
                <a:ext cx="7245894" cy="2389327"/>
              </a:xfrm>
              <a:blipFill>
                <a:blip r:embed="rId3"/>
                <a:stretch>
                  <a:fillRect/>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B6B9666-5B6E-477D-82D9-BFD18F538941}" type="datetime1">
              <a:rPr lang="en-US" smtClean="0"/>
              <a:t>5/31/2023</a:t>
            </a:fld>
            <a:endParaRPr lang="en-US"/>
          </a:p>
        </p:txBody>
      </p:sp>
      <p:sp>
        <p:nvSpPr>
          <p:cNvPr id="4" name="Footer Placeholder 3"/>
          <p:cNvSpPr>
            <a:spLocks noGrp="1"/>
          </p:cNvSpPr>
          <p:nvPr>
            <p:ph type="ftr" sz="quarter" idx="11"/>
          </p:nvPr>
        </p:nvSpPr>
        <p:spPr/>
        <p:txBody>
          <a:bodyPr/>
          <a:lstStyle/>
          <a:p>
            <a:r>
              <a:rPr lang="en-GB"/>
              <a:t>ELEC2208 – Power Electronics and Drives</a:t>
            </a:r>
            <a:endParaRPr lang="en-US"/>
          </a:p>
        </p:txBody>
      </p:sp>
      <p:sp>
        <p:nvSpPr>
          <p:cNvPr id="5" name="Title 4"/>
          <p:cNvSpPr>
            <a:spLocks noGrp="1"/>
          </p:cNvSpPr>
          <p:nvPr>
            <p:ph type="title"/>
          </p:nvPr>
        </p:nvSpPr>
        <p:spPr/>
        <p:txBody>
          <a:bodyPr/>
          <a:lstStyle/>
          <a:p>
            <a:r>
              <a:rPr lang="en-US"/>
              <a:t>Inertia on the XY-plane</a:t>
            </a:r>
          </a:p>
        </p:txBody>
      </p:sp>
      <p:pic>
        <p:nvPicPr>
          <p:cNvPr id="6" name="Picture 5"/>
          <p:cNvPicPr>
            <a:picLocks noChangeAspect="1"/>
          </p:cNvPicPr>
          <p:nvPr/>
        </p:nvPicPr>
        <p:blipFill>
          <a:blip r:embed="rId4"/>
          <a:stretch>
            <a:fillRect/>
          </a:stretch>
        </p:blipFill>
        <p:spPr>
          <a:xfrm>
            <a:off x="597608" y="2229253"/>
            <a:ext cx="3484179" cy="253636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CCADD6-371F-4DB7-AC4C-160B3DDDE1F2}"/>
                  </a:ext>
                </a:extLst>
              </p:cNvPr>
              <p:cNvSpPr txBox="1"/>
              <p:nvPr/>
            </p:nvSpPr>
            <p:spPr>
              <a:xfrm>
                <a:off x="4038600" y="1834090"/>
                <a:ext cx="7886903" cy="1384995"/>
              </a:xfrm>
              <a:prstGeom prst="rect">
                <a:avLst/>
              </a:prstGeom>
              <a:noFill/>
            </p:spPr>
            <p:txBody>
              <a:bodyPr wrap="none" rtlCol="0">
                <a:spAutoFit/>
              </a:bodyPr>
              <a:lstStyle/>
              <a:p>
                <a:r>
                  <a:rPr lang="en-GB" sz="2800"/>
                  <a:t>Thin plate on x-y plane with small non-zero thickness</a:t>
                </a:r>
              </a:p>
              <a:p>
                <a:pPr marL="505800" indent="-342900">
                  <a:buFont typeface="Wingdings" panose="05000000000000000000" pitchFamily="2" charset="2"/>
                  <a:buChar char=""/>
                </a:pPr>
                <a14:m>
                  <m:oMath xmlns:m="http://schemas.openxmlformats.org/officeDocument/2006/math">
                    <m:r>
                      <a:rPr lang="en-GB" sz="2800" i="1" dirty="0" smtClean="0">
                        <a:latin typeface="Cambria Math" panose="02040503050406030204" pitchFamily="18" charset="0"/>
                      </a:rPr>
                      <m:t>𝑧</m:t>
                    </m:r>
                    <m:r>
                      <a:rPr lang="en-GB" sz="2800" i="1" dirty="0" smtClean="0">
                        <a:latin typeface="Cambria Math" panose="02040503050406030204" pitchFamily="18" charset="0"/>
                      </a:rPr>
                      <m:t>= 0</m:t>
                    </m:r>
                  </m:oMath>
                </a14:m>
                <a:r>
                  <a:rPr lang="en-GB" sz="2800"/>
                  <a:t> </a:t>
                </a:r>
              </a:p>
              <a:p>
                <a:pPr marL="963000" lvl="1" indent="-342900">
                  <a:buFont typeface="Wingdings" panose="05000000000000000000" pitchFamily="2" charset="2"/>
                  <a:buChar char=""/>
                </a:pPr>
                <a:r>
                  <a:rPr lang="en-GB" sz="2800"/>
                  <a:t>Bi-dimensional System</a:t>
                </a:r>
              </a:p>
            </p:txBody>
          </p:sp>
        </mc:Choice>
        <mc:Fallback xmlns="">
          <p:sp>
            <p:nvSpPr>
              <p:cNvPr id="7" name="TextBox 6">
                <a:extLst>
                  <a:ext uri="{FF2B5EF4-FFF2-40B4-BE49-F238E27FC236}">
                    <a16:creationId xmlns:a16="http://schemas.microsoft.com/office/drawing/2014/main" id="{72CCADD6-371F-4DB7-AC4C-160B3DDDE1F2}"/>
                  </a:ext>
                </a:extLst>
              </p:cNvPr>
              <p:cNvSpPr txBox="1">
                <a:spLocks noRot="1" noChangeAspect="1" noMove="1" noResize="1" noEditPoints="1" noAdjustHandles="1" noChangeArrowheads="1" noChangeShapeType="1" noTextEdit="1"/>
              </p:cNvSpPr>
              <p:nvPr/>
            </p:nvSpPr>
            <p:spPr>
              <a:xfrm>
                <a:off x="4038600" y="1834090"/>
                <a:ext cx="7886903" cy="1384995"/>
              </a:xfrm>
              <a:prstGeom prst="rect">
                <a:avLst/>
              </a:prstGeom>
              <a:blipFill>
                <a:blip r:embed="rId5"/>
                <a:stretch>
                  <a:fillRect l="-1624" t="-4405" r="-464" b="-11894"/>
                </a:stretch>
              </a:blipFill>
            </p:spPr>
            <p:txBody>
              <a:bodyPr/>
              <a:lstStyle/>
              <a:p>
                <a:r>
                  <a:rPr lang="en-US">
                    <a:noFill/>
                  </a:rPr>
                  <a:t> </a:t>
                </a:r>
              </a:p>
            </p:txBody>
          </p:sp>
        </mc:Fallback>
      </mc:AlternateContent>
      <p:sp>
        <p:nvSpPr>
          <p:cNvPr id="9" name="Arrow: Curved Right 10">
            <a:extLst>
              <a:ext uri="{FF2B5EF4-FFF2-40B4-BE49-F238E27FC236}">
                <a16:creationId xmlns:a16="http://schemas.microsoft.com/office/drawing/2014/main" id="{E4D4A691-E967-6340-B086-F9B3ABC9BB05}"/>
              </a:ext>
            </a:extLst>
          </p:cNvPr>
          <p:cNvSpPr/>
          <p:nvPr/>
        </p:nvSpPr>
        <p:spPr>
          <a:xfrm>
            <a:off x="274734" y="2659249"/>
            <a:ext cx="372220" cy="502617"/>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Arrow: Curved Right 11">
            <a:extLst>
              <a:ext uri="{FF2B5EF4-FFF2-40B4-BE49-F238E27FC236}">
                <a16:creationId xmlns:a16="http://schemas.microsoft.com/office/drawing/2014/main" id="{68655C43-4859-3D47-B33D-3F3E5A69DD57}"/>
              </a:ext>
            </a:extLst>
          </p:cNvPr>
          <p:cNvSpPr/>
          <p:nvPr/>
        </p:nvSpPr>
        <p:spPr>
          <a:xfrm rot="16200000">
            <a:off x="3266574" y="4606410"/>
            <a:ext cx="400792" cy="502617"/>
          </a:xfrm>
          <a:prstGeom prst="curved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EC76A8E-B909-2C48-848F-712362149710}"/>
                  </a:ext>
                </a:extLst>
              </p:cNvPr>
              <p:cNvSpPr/>
              <p:nvPr/>
            </p:nvSpPr>
            <p:spPr>
              <a:xfrm>
                <a:off x="-23008" y="2193007"/>
                <a:ext cx="595483" cy="5627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solidFill>
                                <a:srgbClr val="C00000"/>
                              </a:solidFill>
                              <a:latin typeface="Cambria Math" panose="02040503050406030204" pitchFamily="18" charset="0"/>
                            </a:rPr>
                          </m:ctrlPr>
                        </m:sSubPr>
                        <m:e>
                          <m:r>
                            <a:rPr lang="en-GB" sz="2800" b="1" i="1">
                              <a:solidFill>
                                <a:srgbClr val="C00000"/>
                              </a:solidFill>
                              <a:latin typeface="Cambria Math" panose="02040503050406030204" pitchFamily="18" charset="0"/>
                            </a:rPr>
                            <m:t>𝑰</m:t>
                          </m:r>
                        </m:e>
                        <m:sub>
                          <m:r>
                            <a:rPr lang="en-GB" sz="2800" b="1" i="1">
                              <a:solidFill>
                                <a:srgbClr val="C00000"/>
                              </a:solidFill>
                              <a:latin typeface="Cambria Math" panose="02040503050406030204" pitchFamily="18" charset="0"/>
                            </a:rPr>
                            <m:t>𝒚</m:t>
                          </m:r>
                        </m:sub>
                      </m:sSub>
                    </m:oMath>
                  </m:oMathPara>
                </a14:m>
                <a:endParaRPr lang="en-GB" b="1"/>
              </a:p>
            </p:txBody>
          </p:sp>
        </mc:Choice>
        <mc:Fallback xmlns="">
          <p:sp>
            <p:nvSpPr>
              <p:cNvPr id="11" name="Rectangle 10">
                <a:extLst>
                  <a:ext uri="{FF2B5EF4-FFF2-40B4-BE49-F238E27FC236}">
                    <a16:creationId xmlns:a16="http://schemas.microsoft.com/office/drawing/2014/main" id="{4EC76A8E-B909-2C48-848F-712362149710}"/>
                  </a:ext>
                </a:extLst>
              </p:cNvPr>
              <p:cNvSpPr>
                <a:spLocks noRot="1" noChangeAspect="1" noMove="1" noResize="1" noEditPoints="1" noAdjustHandles="1" noChangeArrowheads="1" noChangeShapeType="1" noTextEdit="1"/>
              </p:cNvSpPr>
              <p:nvPr/>
            </p:nvSpPr>
            <p:spPr>
              <a:xfrm>
                <a:off x="-23008" y="2193007"/>
                <a:ext cx="595483" cy="56271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2B4141C-A7AF-3643-979C-4F1737AD44B4}"/>
                  </a:ext>
                </a:extLst>
              </p:cNvPr>
              <p:cNvSpPr/>
              <p:nvPr/>
            </p:nvSpPr>
            <p:spPr>
              <a:xfrm>
                <a:off x="3479536" y="4952077"/>
                <a:ext cx="5590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solidFill>
                                <a:srgbClr val="00B050"/>
                              </a:solidFill>
                              <a:latin typeface="Cambria Math" panose="02040503050406030204" pitchFamily="18" charset="0"/>
                            </a:rPr>
                          </m:ctrlPr>
                        </m:sSubPr>
                        <m:e>
                          <m:r>
                            <a:rPr lang="en-GB" sz="2800" b="1" i="1">
                              <a:solidFill>
                                <a:srgbClr val="00B050"/>
                              </a:solidFill>
                              <a:latin typeface="Cambria Math" panose="02040503050406030204" pitchFamily="18" charset="0"/>
                            </a:rPr>
                            <m:t>𝑰</m:t>
                          </m:r>
                        </m:e>
                        <m:sub>
                          <m:r>
                            <a:rPr lang="en-GB" sz="2800" b="1" i="1">
                              <a:solidFill>
                                <a:srgbClr val="00B050"/>
                              </a:solidFill>
                              <a:latin typeface="Cambria Math" panose="02040503050406030204" pitchFamily="18" charset="0"/>
                            </a:rPr>
                            <m:t>𝒙</m:t>
                          </m:r>
                        </m:sub>
                      </m:sSub>
                    </m:oMath>
                  </m:oMathPara>
                </a14:m>
                <a:endParaRPr lang="en-GB" b="1"/>
              </a:p>
            </p:txBody>
          </p:sp>
        </mc:Choice>
        <mc:Fallback xmlns="">
          <p:sp>
            <p:nvSpPr>
              <p:cNvPr id="12" name="Rectangle 11">
                <a:extLst>
                  <a:ext uri="{FF2B5EF4-FFF2-40B4-BE49-F238E27FC236}">
                    <a16:creationId xmlns:a16="http://schemas.microsoft.com/office/drawing/2014/main" id="{02B4141C-A7AF-3643-979C-4F1737AD44B4}"/>
                  </a:ext>
                </a:extLst>
              </p:cNvPr>
              <p:cNvSpPr>
                <a:spLocks noRot="1" noChangeAspect="1" noMove="1" noResize="1" noEditPoints="1" noAdjustHandles="1" noChangeArrowheads="1" noChangeShapeType="1" noTextEdit="1"/>
              </p:cNvSpPr>
              <p:nvPr/>
            </p:nvSpPr>
            <p:spPr>
              <a:xfrm>
                <a:off x="3479536" y="4952077"/>
                <a:ext cx="559064" cy="523220"/>
              </a:xfrm>
              <a:prstGeom prst="rect">
                <a:avLst/>
              </a:prstGeom>
              <a:blipFill>
                <a:blip r:embed="rId7"/>
                <a:stretch>
                  <a:fillRect/>
                </a:stretch>
              </a:blipFill>
            </p:spPr>
            <p:txBody>
              <a:bodyPr/>
              <a:lstStyle/>
              <a:p>
                <a:r>
                  <a:rPr lang="en-US">
                    <a:noFill/>
                  </a:rPr>
                  <a:t> </a:t>
                </a:r>
              </a:p>
            </p:txBody>
          </p:sp>
        </mc:Fallback>
      </mc:AlternateContent>
      <p:sp>
        <p:nvSpPr>
          <p:cNvPr id="13" name="Flowchart: Or 16">
            <a:extLst>
              <a:ext uri="{FF2B5EF4-FFF2-40B4-BE49-F238E27FC236}">
                <a16:creationId xmlns:a16="http://schemas.microsoft.com/office/drawing/2014/main" id="{58412361-0AD0-614B-85AF-14BA822D2A21}"/>
              </a:ext>
            </a:extLst>
          </p:cNvPr>
          <p:cNvSpPr/>
          <p:nvPr/>
        </p:nvSpPr>
        <p:spPr>
          <a:xfrm>
            <a:off x="541474" y="4468895"/>
            <a:ext cx="296726" cy="296726"/>
          </a:xfrm>
          <a:prstGeom prst="flowChartOr">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Curved Right 17">
            <a:extLst>
              <a:ext uri="{FF2B5EF4-FFF2-40B4-BE49-F238E27FC236}">
                <a16:creationId xmlns:a16="http://schemas.microsoft.com/office/drawing/2014/main" id="{DF83234B-8BC7-2F42-BC49-64115C16459D}"/>
              </a:ext>
            </a:extLst>
          </p:cNvPr>
          <p:cNvSpPr/>
          <p:nvPr/>
        </p:nvSpPr>
        <p:spPr>
          <a:xfrm>
            <a:off x="427336" y="4360194"/>
            <a:ext cx="256843" cy="590310"/>
          </a:xfrm>
          <a:prstGeom prst="curvedRightArrow">
            <a:avLst>
              <a:gd name="adj1" fmla="val 0"/>
              <a:gd name="adj2" fmla="val 50000"/>
              <a:gd name="adj3" fmla="val 25000"/>
            </a:avLst>
          </a:prstGeom>
          <a:solidFill>
            <a:srgbClr val="7030A0"/>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BF19AFB-EA4F-454B-83B2-CF0087EC9197}"/>
                  </a:ext>
                </a:extLst>
              </p:cNvPr>
              <p:cNvSpPr/>
              <p:nvPr/>
            </p:nvSpPr>
            <p:spPr>
              <a:xfrm>
                <a:off x="52951" y="4534895"/>
                <a:ext cx="573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a:solidFill>
                                <a:srgbClr val="7030A0"/>
                              </a:solidFill>
                              <a:latin typeface="Cambria Math" panose="02040503050406030204" pitchFamily="18" charset="0"/>
                            </a:rPr>
                            <m:t>𝑰</m:t>
                          </m:r>
                        </m:e>
                        <m:sub>
                          <m:r>
                            <a:rPr lang="en-GB" sz="2800" b="1" i="1" smtClean="0">
                              <a:solidFill>
                                <a:srgbClr val="7030A0"/>
                              </a:solidFill>
                              <a:latin typeface="Cambria Math" panose="02040503050406030204" pitchFamily="18" charset="0"/>
                            </a:rPr>
                            <m:t>𝒛</m:t>
                          </m:r>
                        </m:sub>
                      </m:sSub>
                    </m:oMath>
                  </m:oMathPara>
                </a14:m>
                <a:endParaRPr lang="en-GB" b="1">
                  <a:solidFill>
                    <a:srgbClr val="7030A0"/>
                  </a:solidFill>
                </a:endParaRPr>
              </a:p>
            </p:txBody>
          </p:sp>
        </mc:Choice>
        <mc:Fallback xmlns="">
          <p:sp>
            <p:nvSpPr>
              <p:cNvPr id="15" name="Rectangle 14">
                <a:extLst>
                  <a:ext uri="{FF2B5EF4-FFF2-40B4-BE49-F238E27FC236}">
                    <a16:creationId xmlns:a16="http://schemas.microsoft.com/office/drawing/2014/main" id="{8BF19AFB-EA4F-454B-83B2-CF0087EC9197}"/>
                  </a:ext>
                </a:extLst>
              </p:cNvPr>
              <p:cNvSpPr>
                <a:spLocks noRot="1" noChangeAspect="1" noMove="1" noResize="1" noEditPoints="1" noAdjustHandles="1" noChangeArrowheads="1" noChangeShapeType="1" noTextEdit="1"/>
              </p:cNvSpPr>
              <p:nvPr/>
            </p:nvSpPr>
            <p:spPr>
              <a:xfrm>
                <a:off x="52951" y="4534895"/>
                <a:ext cx="573042"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6812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5" name="Rectangle 4"/>
          <p:cNvSpPr/>
          <p:nvPr/>
        </p:nvSpPr>
        <p:spPr>
          <a:xfrm>
            <a:off x="266700" y="666234"/>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718" y="742434"/>
            <a:ext cx="6445682" cy="523220"/>
          </a:xfrm>
          <a:prstGeom prst="rect">
            <a:avLst/>
          </a:prstGeom>
        </p:spPr>
        <p:txBody>
          <a:bodyPr wrap="square">
            <a:spAutoFit/>
          </a:bodyPr>
          <a:lstStyle/>
          <a:p>
            <a:r>
              <a:rPr lang="fr-FR" sz="2800"/>
              <a:t>Moment of </a:t>
            </a:r>
            <a:r>
              <a:rPr lang="en-GB" sz="2800"/>
              <a:t>Inertia</a:t>
            </a:r>
            <a:r>
              <a:rPr lang="fr-FR" sz="2800"/>
              <a:t> - Bar</a:t>
            </a:r>
          </a:p>
        </p:txBody>
      </p:sp>
      <p:sp>
        <p:nvSpPr>
          <p:cNvPr id="8" name="TextBox 7"/>
          <p:cNvSpPr txBox="1"/>
          <p:nvPr/>
        </p:nvSpPr>
        <p:spPr>
          <a:xfrm>
            <a:off x="9277350" y="120968"/>
            <a:ext cx="2682722" cy="369332"/>
          </a:xfrm>
          <a:prstGeom prst="rect">
            <a:avLst/>
          </a:prstGeom>
          <a:noFill/>
        </p:spPr>
        <p:txBody>
          <a:bodyPr wrap="none" rtlCol="0">
            <a:spAutoFit/>
          </a:bodyPr>
          <a:lstStyle/>
          <a:p>
            <a:r>
              <a:rPr lang="en-GB"/>
              <a:t>Mechanics in Drive System</a:t>
            </a:r>
            <a:endParaRPr lang="fr-F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5495" y="1948913"/>
            <a:ext cx="5874515" cy="397065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CB7082-91D9-486D-BC18-C01817F65BA2}"/>
                  </a:ext>
                </a:extLst>
              </p:cNvPr>
              <p:cNvSpPr txBox="1"/>
              <p:nvPr/>
            </p:nvSpPr>
            <p:spPr>
              <a:xfrm>
                <a:off x="8185157" y="3189357"/>
                <a:ext cx="1421095" cy="566694"/>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𝑑𝑚</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𝑙</m:t>
                          </m:r>
                        </m:den>
                      </m:f>
                      <m:r>
                        <a:rPr lang="en-GB" b="0" i="1" smtClean="0">
                          <a:latin typeface="Cambria Math" panose="02040503050406030204" pitchFamily="18" charset="0"/>
                        </a:rPr>
                        <m:t>𝑑𝑥</m:t>
                      </m:r>
                    </m:oMath>
                  </m:oMathPara>
                </a14:m>
                <a:endParaRPr lang="en-GB"/>
              </a:p>
            </p:txBody>
          </p:sp>
        </mc:Choice>
        <mc:Fallback xmlns="">
          <p:sp>
            <p:nvSpPr>
              <p:cNvPr id="7" name="TextBox 6">
                <a:extLst>
                  <a:ext uri="{FF2B5EF4-FFF2-40B4-BE49-F238E27FC236}">
                    <a16:creationId xmlns:a16="http://schemas.microsoft.com/office/drawing/2014/main" id="{11CB7082-91D9-486D-BC18-C01817F65BA2}"/>
                  </a:ext>
                </a:extLst>
              </p:cNvPr>
              <p:cNvSpPr txBox="1">
                <a:spLocks noRot="1" noChangeAspect="1" noMove="1" noResize="1" noEditPoints="1" noAdjustHandles="1" noChangeArrowheads="1" noChangeShapeType="1" noTextEdit="1"/>
              </p:cNvSpPr>
              <p:nvPr/>
            </p:nvSpPr>
            <p:spPr>
              <a:xfrm>
                <a:off x="8185157" y="3189357"/>
                <a:ext cx="1421095" cy="566694"/>
              </a:xfrm>
              <a:prstGeom prst="rect">
                <a:avLst/>
              </a:prstGeom>
              <a:blipFill>
                <a:blip r:embed="rId4"/>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845E87C-3B3C-40B1-BFCD-7C8970E27427}"/>
              </a:ext>
            </a:extLst>
          </p:cNvPr>
          <p:cNvSpPr/>
          <p:nvPr/>
        </p:nvSpPr>
        <p:spPr>
          <a:xfrm>
            <a:off x="8084671" y="3744782"/>
            <a:ext cx="225707" cy="34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FC335013-78E9-4BF4-AF3C-86E61138F158}"/>
              </a:ext>
            </a:extLst>
          </p:cNvPr>
          <p:cNvGrpSpPr/>
          <p:nvPr/>
        </p:nvGrpSpPr>
        <p:grpSpPr>
          <a:xfrm>
            <a:off x="1904270" y="4015362"/>
            <a:ext cx="3000960" cy="392694"/>
            <a:chOff x="2466975" y="4001294"/>
            <a:chExt cx="3000960" cy="39269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AC27C9-49D3-46B0-99A2-E8638BC08879}"/>
                    </a:ext>
                  </a:extLst>
                </p:cNvPr>
                <p:cNvSpPr txBox="1"/>
                <p:nvPr/>
              </p:nvSpPr>
              <p:spPr>
                <a:xfrm>
                  <a:off x="2466975" y="4024656"/>
                  <a:ext cx="317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m:t>
                        </m:r>
                      </m:oMath>
                    </m:oMathPara>
                  </a14:m>
                  <a:endParaRPr lang="en-GB"/>
                </a:p>
              </p:txBody>
            </p:sp>
          </mc:Choice>
          <mc:Fallback xmlns="">
            <p:sp>
              <p:nvSpPr>
                <p:cNvPr id="17" name="TextBox 16">
                  <a:extLst>
                    <a:ext uri="{FF2B5EF4-FFF2-40B4-BE49-F238E27FC236}">
                      <a16:creationId xmlns:a16="http://schemas.microsoft.com/office/drawing/2014/main" id="{15AC27C9-49D3-46B0-99A2-E8638BC08879}"/>
                    </a:ext>
                  </a:extLst>
                </p:cNvPr>
                <p:cNvSpPr txBox="1">
                  <a:spLocks noRot="1" noChangeAspect="1" noMove="1" noResize="1" noEditPoints="1" noAdjustHandles="1" noChangeArrowheads="1" noChangeShapeType="1" noTextEdit="1"/>
                </p:cNvSpPr>
                <p:nvPr/>
              </p:nvSpPr>
              <p:spPr>
                <a:xfrm>
                  <a:off x="2466975" y="4024656"/>
                  <a:ext cx="317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9555ED-69DC-4A56-9805-91E8B50BAF97}"/>
                    </a:ext>
                  </a:extLst>
                </p:cNvPr>
                <p:cNvSpPr txBox="1"/>
                <p:nvPr/>
              </p:nvSpPr>
              <p:spPr>
                <a:xfrm>
                  <a:off x="5150925" y="4001294"/>
                  <a:ext cx="317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m:t>
                        </m:r>
                      </m:oMath>
                    </m:oMathPara>
                  </a14:m>
                  <a:endParaRPr lang="en-GB"/>
                </a:p>
              </p:txBody>
            </p:sp>
          </mc:Choice>
          <mc:Fallback xmlns="">
            <p:sp>
              <p:nvSpPr>
                <p:cNvPr id="18" name="TextBox 17">
                  <a:extLst>
                    <a:ext uri="{FF2B5EF4-FFF2-40B4-BE49-F238E27FC236}">
                      <a16:creationId xmlns:a16="http://schemas.microsoft.com/office/drawing/2014/main" id="{9C9555ED-69DC-4A56-9805-91E8B50BAF97}"/>
                    </a:ext>
                  </a:extLst>
                </p:cNvPr>
                <p:cNvSpPr txBox="1">
                  <a:spLocks noRot="1" noChangeAspect="1" noMove="1" noResize="1" noEditPoints="1" noAdjustHandles="1" noChangeArrowheads="1" noChangeShapeType="1" noTextEdit="1"/>
                </p:cNvSpPr>
                <p:nvPr/>
              </p:nvSpPr>
              <p:spPr>
                <a:xfrm>
                  <a:off x="5150925" y="4001294"/>
                  <a:ext cx="317010" cy="369332"/>
                </a:xfrm>
                <a:prstGeom prst="rect">
                  <a:avLst/>
                </a:prstGeom>
                <a:blipFill>
                  <a:blip r:embed="rId5"/>
                  <a:stretch>
                    <a:fillRect/>
                  </a:stretch>
                </a:blipFill>
              </p:spPr>
              <p:txBody>
                <a:bodyPr/>
                <a:lstStyle/>
                <a:p>
                  <a:r>
                    <a:rPr lang="en-US">
                      <a:noFill/>
                    </a:rPr>
                    <a:t> </a:t>
                  </a:r>
                </a:p>
              </p:txBody>
            </p:sp>
          </mc:Fallback>
        </mc:AlternateContent>
      </p:grpSp>
      <p:sp>
        <p:nvSpPr>
          <p:cNvPr id="24" name="TextBox 23">
            <a:extLst>
              <a:ext uri="{FF2B5EF4-FFF2-40B4-BE49-F238E27FC236}">
                <a16:creationId xmlns:a16="http://schemas.microsoft.com/office/drawing/2014/main" id="{FC288131-4919-477D-AD47-139FCF7DD5AB}"/>
              </a:ext>
            </a:extLst>
          </p:cNvPr>
          <p:cNvSpPr txBox="1"/>
          <p:nvPr/>
        </p:nvSpPr>
        <p:spPr>
          <a:xfrm>
            <a:off x="3778630" y="2241338"/>
            <a:ext cx="362600" cy="369332"/>
          </a:xfrm>
          <a:prstGeom prst="rect">
            <a:avLst/>
          </a:prstGeom>
          <a:noFill/>
        </p:spPr>
        <p:txBody>
          <a:bodyPr wrap="none" rtlCol="0">
            <a:spAutoFit/>
          </a:bodyPr>
          <a:lstStyle/>
          <a:p>
            <a:r>
              <a:rPr lang="en-GB"/>
              <a:t>x</a:t>
            </a:r>
            <a:r>
              <a:rPr lang="en-GB" baseline="-25000"/>
              <a:t>1</a:t>
            </a:r>
          </a:p>
        </p:txBody>
      </p:sp>
      <p:grpSp>
        <p:nvGrpSpPr>
          <p:cNvPr id="11" name="Group 10">
            <a:extLst>
              <a:ext uri="{FF2B5EF4-FFF2-40B4-BE49-F238E27FC236}">
                <a16:creationId xmlns:a16="http://schemas.microsoft.com/office/drawing/2014/main" id="{5F8F25DD-70A3-4A19-98D2-764ECB428CAE}"/>
              </a:ext>
            </a:extLst>
          </p:cNvPr>
          <p:cNvGrpSpPr/>
          <p:nvPr/>
        </p:nvGrpSpPr>
        <p:grpSpPr>
          <a:xfrm>
            <a:off x="3272303" y="2576235"/>
            <a:ext cx="2834891" cy="1221363"/>
            <a:chOff x="3835008" y="2562167"/>
            <a:chExt cx="2834891" cy="1221363"/>
          </a:xfrm>
        </p:grpSpPr>
        <p:grpSp>
          <p:nvGrpSpPr>
            <p:cNvPr id="19" name="Group 18">
              <a:extLst>
                <a:ext uri="{FF2B5EF4-FFF2-40B4-BE49-F238E27FC236}">
                  <a16:creationId xmlns:a16="http://schemas.microsoft.com/office/drawing/2014/main" id="{D7A5E48D-1EF2-4C67-84A0-5C5E10085F8A}"/>
                </a:ext>
              </a:extLst>
            </p:cNvPr>
            <p:cNvGrpSpPr/>
            <p:nvPr/>
          </p:nvGrpSpPr>
          <p:grpSpPr>
            <a:xfrm>
              <a:off x="3844228" y="2562167"/>
              <a:ext cx="2124937" cy="904720"/>
              <a:chOff x="3844228" y="2562167"/>
              <a:chExt cx="2124937" cy="904720"/>
            </a:xfrm>
          </p:grpSpPr>
          <p:sp>
            <p:nvSpPr>
              <p:cNvPr id="20" name="Rectangle 19">
                <a:extLst>
                  <a:ext uri="{FF2B5EF4-FFF2-40B4-BE49-F238E27FC236}">
                    <a16:creationId xmlns:a16="http://schemas.microsoft.com/office/drawing/2014/main" id="{8687F463-C2D7-473D-9F90-B98A6197EB76}"/>
                  </a:ext>
                </a:extLst>
              </p:cNvPr>
              <p:cNvSpPr/>
              <p:nvPr/>
            </p:nvSpPr>
            <p:spPr>
              <a:xfrm>
                <a:off x="5580992" y="3024902"/>
                <a:ext cx="231468" cy="44198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E3E8C8E2-B495-4CF1-BB30-A81DC09FE60E}"/>
                  </a:ext>
                </a:extLst>
              </p:cNvPr>
              <p:cNvSpPr txBox="1"/>
              <p:nvPr/>
            </p:nvSpPr>
            <p:spPr>
              <a:xfrm>
                <a:off x="5478325" y="2602053"/>
                <a:ext cx="490840" cy="369332"/>
              </a:xfrm>
              <a:prstGeom prst="rect">
                <a:avLst/>
              </a:prstGeom>
              <a:noFill/>
            </p:spPr>
            <p:txBody>
              <a:bodyPr wrap="none" rtlCol="0">
                <a:spAutoFit/>
              </a:bodyPr>
              <a:lstStyle/>
              <a:p>
                <a:r>
                  <a:rPr lang="en-GB">
                    <a:solidFill>
                      <a:srgbClr val="C00000"/>
                    </a:solidFill>
                  </a:rPr>
                  <a:t>dm</a:t>
                </a:r>
                <a:endParaRPr lang="en-GB" baseline="-25000">
                  <a:solidFill>
                    <a:srgbClr val="C00000"/>
                  </a:solidFill>
                </a:endParaRPr>
              </a:p>
            </p:txBody>
          </p:sp>
          <p:cxnSp>
            <p:nvCxnSpPr>
              <p:cNvPr id="22" name="Straight Arrow Connector 21">
                <a:extLst>
                  <a:ext uri="{FF2B5EF4-FFF2-40B4-BE49-F238E27FC236}">
                    <a16:creationId xmlns:a16="http://schemas.microsoft.com/office/drawing/2014/main" id="{050E0452-F8F5-4511-A948-3B57DA59F437}"/>
                  </a:ext>
                </a:extLst>
              </p:cNvPr>
              <p:cNvCxnSpPr>
                <a:cxnSpLocks/>
              </p:cNvCxnSpPr>
              <p:nvPr/>
            </p:nvCxnSpPr>
            <p:spPr>
              <a:xfrm>
                <a:off x="3844228" y="2928894"/>
                <a:ext cx="1703194"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C1D728-1DE3-4259-A796-FD27C9BEC14F}"/>
                  </a:ext>
                </a:extLst>
              </p:cNvPr>
              <p:cNvSpPr txBox="1"/>
              <p:nvPr/>
            </p:nvSpPr>
            <p:spPr>
              <a:xfrm>
                <a:off x="4341335" y="2562167"/>
                <a:ext cx="362600" cy="369332"/>
              </a:xfrm>
              <a:prstGeom prst="rect">
                <a:avLst/>
              </a:prstGeom>
              <a:noFill/>
            </p:spPr>
            <p:txBody>
              <a:bodyPr wrap="none" rtlCol="0">
                <a:spAutoFit/>
              </a:bodyPr>
              <a:lstStyle/>
              <a:p>
                <a:r>
                  <a:rPr lang="en-GB">
                    <a:solidFill>
                      <a:srgbClr val="C00000"/>
                    </a:solidFill>
                  </a:rPr>
                  <a:t>x</a:t>
                </a:r>
                <a:r>
                  <a:rPr lang="en-GB" baseline="-25000">
                    <a:solidFill>
                      <a:srgbClr val="C00000"/>
                    </a:solidFill>
                  </a:rPr>
                  <a:t>2</a:t>
                </a:r>
              </a:p>
            </p:txBody>
          </p:sp>
        </p:grpSp>
        <p:sp>
          <p:nvSpPr>
            <p:cNvPr id="25" name="Rectangle 24">
              <a:extLst>
                <a:ext uri="{FF2B5EF4-FFF2-40B4-BE49-F238E27FC236}">
                  <a16:creationId xmlns:a16="http://schemas.microsoft.com/office/drawing/2014/main" id="{5413939D-040F-41ED-A901-5DE22B40C1F9}"/>
                </a:ext>
              </a:extLst>
            </p:cNvPr>
            <p:cNvSpPr/>
            <p:nvPr/>
          </p:nvSpPr>
          <p:spPr>
            <a:xfrm>
              <a:off x="6232057" y="3024902"/>
              <a:ext cx="231468" cy="4419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E117A12-E190-4538-BF0B-DB258BCBEBD0}"/>
                </a:ext>
              </a:extLst>
            </p:cNvPr>
            <p:cNvSpPr txBox="1"/>
            <p:nvPr/>
          </p:nvSpPr>
          <p:spPr>
            <a:xfrm>
              <a:off x="6179059" y="3414198"/>
              <a:ext cx="490840" cy="369332"/>
            </a:xfrm>
            <a:prstGeom prst="rect">
              <a:avLst/>
            </a:prstGeom>
            <a:noFill/>
          </p:spPr>
          <p:txBody>
            <a:bodyPr wrap="none" rtlCol="0">
              <a:spAutoFit/>
            </a:bodyPr>
            <a:lstStyle/>
            <a:p>
              <a:r>
                <a:rPr lang="en-GB">
                  <a:solidFill>
                    <a:srgbClr val="7030A0"/>
                  </a:solidFill>
                </a:rPr>
                <a:t>dm</a:t>
              </a:r>
              <a:endParaRPr lang="en-GB" baseline="-25000">
                <a:solidFill>
                  <a:srgbClr val="7030A0"/>
                </a:solidFill>
              </a:endParaRPr>
            </a:p>
          </p:txBody>
        </p:sp>
        <p:cxnSp>
          <p:nvCxnSpPr>
            <p:cNvPr id="27" name="Straight Arrow Connector 26">
              <a:extLst>
                <a:ext uri="{FF2B5EF4-FFF2-40B4-BE49-F238E27FC236}">
                  <a16:creationId xmlns:a16="http://schemas.microsoft.com/office/drawing/2014/main" id="{6182A71A-72CE-4C54-8E3B-263EA2B7AA70}"/>
                </a:ext>
              </a:extLst>
            </p:cNvPr>
            <p:cNvCxnSpPr>
              <a:cxnSpLocks/>
            </p:cNvCxnSpPr>
            <p:nvPr/>
          </p:nvCxnSpPr>
          <p:spPr>
            <a:xfrm>
              <a:off x="3835008" y="3707655"/>
              <a:ext cx="2397049" cy="0"/>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3D80B2D-CDE2-4E7A-AEB5-FE41297ED92C}"/>
                </a:ext>
              </a:extLst>
            </p:cNvPr>
            <p:cNvSpPr txBox="1"/>
            <p:nvPr/>
          </p:nvSpPr>
          <p:spPr>
            <a:xfrm>
              <a:off x="4332115" y="3340928"/>
              <a:ext cx="319318" cy="369332"/>
            </a:xfrm>
            <a:prstGeom prst="rect">
              <a:avLst/>
            </a:prstGeom>
            <a:noFill/>
          </p:spPr>
          <p:txBody>
            <a:bodyPr wrap="none" rtlCol="0">
              <a:spAutoFit/>
            </a:bodyPr>
            <a:lstStyle/>
            <a:p>
              <a:r>
                <a:rPr lang="en-GB">
                  <a:solidFill>
                    <a:srgbClr val="7030A0"/>
                  </a:solidFill>
                </a:rPr>
                <a:t>x</a:t>
              </a:r>
              <a:r>
                <a:rPr lang="en-GB" baseline="-25000">
                  <a:solidFill>
                    <a:srgbClr val="7030A0"/>
                  </a:solidFill>
                </a:rPr>
                <a:t>i</a:t>
              </a:r>
            </a:p>
          </p:txBody>
        </p:sp>
        <p:sp>
          <p:nvSpPr>
            <p:cNvPr id="10" name="TextBox 9">
              <a:extLst>
                <a:ext uri="{FF2B5EF4-FFF2-40B4-BE49-F238E27FC236}">
                  <a16:creationId xmlns:a16="http://schemas.microsoft.com/office/drawing/2014/main" id="{3FF82502-A3D4-4737-BDB7-B236F2BE41FB}"/>
                </a:ext>
              </a:extLst>
            </p:cNvPr>
            <p:cNvSpPr txBox="1"/>
            <p:nvPr/>
          </p:nvSpPr>
          <p:spPr>
            <a:xfrm>
              <a:off x="5804326" y="2857957"/>
              <a:ext cx="468398" cy="584775"/>
            </a:xfrm>
            <a:prstGeom prst="rect">
              <a:avLst/>
            </a:prstGeom>
            <a:noFill/>
          </p:spPr>
          <p:txBody>
            <a:bodyPr wrap="none" rtlCol="0">
              <a:spAutoFit/>
            </a:bodyPr>
            <a:lstStyle/>
            <a:p>
              <a:r>
                <a:rPr lang="en-GB" sz="3200"/>
                <a:t>…</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42DA93-D478-6642-B1D0-8DCCD7817794}"/>
                  </a:ext>
                </a:extLst>
              </p:cNvPr>
              <p:cNvSpPr txBox="1"/>
              <p:nvPr/>
            </p:nvSpPr>
            <p:spPr>
              <a:xfrm>
                <a:off x="6877507" y="2593687"/>
                <a:ext cx="1133387" cy="618246"/>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𝑑𝑚</m:t>
                          </m:r>
                        </m:num>
                        <m:den>
                          <m:r>
                            <a:rPr lang="en-GB" b="0" i="1" smtClean="0">
                              <a:latin typeface="Cambria Math" panose="02040503050406030204" pitchFamily="18" charset="0"/>
                            </a:rPr>
                            <m:t>𝑚</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𝑑𝑥</m:t>
                          </m:r>
                        </m:num>
                        <m:den>
                          <m:r>
                            <a:rPr lang="en-GB" b="0" i="1" smtClean="0">
                              <a:latin typeface="Cambria Math" panose="02040503050406030204" pitchFamily="18" charset="0"/>
                            </a:rPr>
                            <m:t>𝑙</m:t>
                          </m:r>
                        </m:den>
                      </m:f>
                    </m:oMath>
                  </m:oMathPara>
                </a14:m>
                <a:endParaRPr lang="en-GB"/>
              </a:p>
            </p:txBody>
          </p:sp>
        </mc:Choice>
        <mc:Fallback xmlns="">
          <p:sp>
            <p:nvSpPr>
              <p:cNvPr id="29" name="TextBox 28">
                <a:extLst>
                  <a:ext uri="{FF2B5EF4-FFF2-40B4-BE49-F238E27FC236}">
                    <a16:creationId xmlns:a16="http://schemas.microsoft.com/office/drawing/2014/main" id="{2042DA93-D478-6642-B1D0-8DCCD7817794}"/>
                  </a:ext>
                </a:extLst>
              </p:cNvPr>
              <p:cNvSpPr txBox="1">
                <a:spLocks noRot="1" noChangeAspect="1" noMove="1" noResize="1" noEditPoints="1" noAdjustHandles="1" noChangeArrowheads="1" noChangeShapeType="1" noTextEdit="1"/>
              </p:cNvSpPr>
              <p:nvPr/>
            </p:nvSpPr>
            <p:spPr>
              <a:xfrm>
                <a:off x="6877507" y="2593687"/>
                <a:ext cx="1133387" cy="618246"/>
              </a:xfrm>
              <a:prstGeom prst="rect">
                <a:avLst/>
              </a:prstGeom>
              <a:blipFill>
                <a:blip r:embed="rId6"/>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9E4C42C3-A707-8141-96A1-9F992A98DC7D}"/>
              </a:ext>
            </a:extLst>
          </p:cNvPr>
          <p:cNvSpPr/>
          <p:nvPr/>
        </p:nvSpPr>
        <p:spPr>
          <a:xfrm>
            <a:off x="6572579" y="1845482"/>
            <a:ext cx="4889415" cy="461665"/>
          </a:xfrm>
          <a:prstGeom prst="rect">
            <a:avLst/>
          </a:prstGeom>
        </p:spPr>
        <p:txBody>
          <a:bodyPr wrap="none">
            <a:spAutoFit/>
          </a:bodyPr>
          <a:lstStyle/>
          <a:p>
            <a:r>
              <a:rPr lang="fr-FR" sz="2400"/>
              <a:t>Mass </a:t>
            </a:r>
            <a:r>
              <a:rPr lang="fr-FR" sz="2400" err="1"/>
              <a:t>evenly</a:t>
            </a:r>
            <a:r>
              <a:rPr lang="fr-FR" sz="2400"/>
              <a:t> </a:t>
            </a:r>
            <a:r>
              <a:rPr lang="fr-FR" sz="2400" err="1"/>
              <a:t>distributed</a:t>
            </a:r>
            <a:r>
              <a:rPr lang="fr-FR" sz="2400"/>
              <a:t> on the </a:t>
            </a:r>
            <a:r>
              <a:rPr lang="fr-FR" sz="2400" err="1"/>
              <a:t>object</a:t>
            </a:r>
            <a:endParaRPr lang="fr-FR" sz="2400"/>
          </a:p>
        </p:txBody>
      </p:sp>
      <p:cxnSp>
        <p:nvCxnSpPr>
          <p:cNvPr id="13" name="Elbow Connector 12">
            <a:extLst>
              <a:ext uri="{FF2B5EF4-FFF2-40B4-BE49-F238E27FC236}">
                <a16:creationId xmlns:a16="http://schemas.microsoft.com/office/drawing/2014/main" id="{8D1CB6C5-9658-2140-81A1-1BB87048D885}"/>
              </a:ext>
            </a:extLst>
          </p:cNvPr>
          <p:cNvCxnSpPr>
            <a:cxnSpLocks/>
            <a:stCxn id="9" idx="1"/>
            <a:endCxn id="29" idx="1"/>
          </p:cNvCxnSpPr>
          <p:nvPr/>
        </p:nvCxnSpPr>
        <p:spPr>
          <a:xfrm rot="10800000" flipH="1" flipV="1">
            <a:off x="6572579" y="2076314"/>
            <a:ext cx="304928" cy="826495"/>
          </a:xfrm>
          <a:prstGeom prst="bentConnector3">
            <a:avLst>
              <a:gd name="adj1" fmla="val -749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8C77275-BD36-2941-9A7D-6D944B1AA66E}"/>
              </a:ext>
            </a:extLst>
          </p:cNvPr>
          <p:cNvCxnSpPr>
            <a:stCxn id="29" idx="2"/>
            <a:endCxn id="7" idx="1"/>
          </p:cNvCxnSpPr>
          <p:nvPr/>
        </p:nvCxnSpPr>
        <p:spPr>
          <a:xfrm rot="16200000" flipH="1">
            <a:off x="7684294" y="2971840"/>
            <a:ext cx="260771" cy="7409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CD6C6910-5918-DD46-82ED-F21A06A9C556}"/>
              </a:ext>
            </a:extLst>
          </p:cNvPr>
          <p:cNvGrpSpPr/>
          <p:nvPr/>
        </p:nvGrpSpPr>
        <p:grpSpPr>
          <a:xfrm>
            <a:off x="695046" y="1859550"/>
            <a:ext cx="2138534" cy="867933"/>
            <a:chOff x="2428875" y="4871291"/>
            <a:chExt cx="2138534" cy="86793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46C063-F613-4047-9239-77207C26CD07}"/>
                    </a:ext>
                  </a:extLst>
                </p:cNvPr>
                <p:cNvSpPr txBox="1"/>
                <p:nvPr/>
              </p:nvSpPr>
              <p:spPr>
                <a:xfrm>
                  <a:off x="2428875" y="4880206"/>
                  <a:ext cx="2138534" cy="859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i="1" smtClean="0">
                                <a:latin typeface="Cambria Math" panose="02040503050406030204" pitchFamily="18" charset="0"/>
                              </a:rPr>
                            </m:ctrlPr>
                          </m:naryPr>
                          <m:sub>
                            <m:r>
                              <m:rPr>
                                <m:brk m:alnAt="7"/>
                              </m:rPr>
                              <a:rPr lang="en-GB" b="0" i="1" smtClean="0">
                                <a:latin typeface="Cambria Math" panose="02040503050406030204" pitchFamily="18" charset="0"/>
                              </a:rPr>
                              <m:t>𝑖</m:t>
                            </m:r>
                          </m:sub>
                          <m:sup/>
                          <m:e>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𝑥</m:t>
                                </m:r>
                              </m:e>
                              <m:sub>
                                <m:r>
                                  <a:rPr lang="en-GB" b="0" i="1" smtClean="0">
                                    <a:latin typeface="Cambria Math" panose="02040503050406030204" pitchFamily="18" charset="0"/>
                                  </a:rPr>
                                  <m:t>𝑖</m:t>
                                </m:r>
                              </m:sub>
                              <m:sup>
                                <m:r>
                                  <a:rPr lang="en-GB" b="0" i="1" smtClean="0">
                                    <a:latin typeface="Cambria Math" panose="02040503050406030204" pitchFamily="18" charset="0"/>
                                  </a:rPr>
                                  <m:t>2</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𝑖</m:t>
                                </m:r>
                              </m:sub>
                            </m:sSub>
                          </m:e>
                        </m:nary>
                        <m:r>
                          <a:rPr lang="en-GB" b="0" i="1" smtClean="0">
                            <a:latin typeface="Cambria Math" panose="02040503050406030204" pitchFamily="18" charset="0"/>
                          </a:rPr>
                          <m:t>→ </m:t>
                        </m:r>
                        <m:nary>
                          <m:naryPr>
                            <m:limLoc m:val="undOvr"/>
                            <m:ctrlPr>
                              <a:rPr lang="en-GB" b="0" i="1" smtClean="0">
                                <a:latin typeface="Cambria Math" panose="02040503050406030204" pitchFamily="18" charset="0"/>
                              </a:rPr>
                            </m:ctrlPr>
                          </m:naryPr>
                          <m:sub>
                            <m:r>
                              <m:rPr>
                                <m:brk m:alnAt="24"/>
                              </m:rPr>
                              <a:rPr lang="en-GB" b="0" i="1" smtClean="0">
                                <a:latin typeface="Cambria Math" panose="02040503050406030204" pitchFamily="18" charset="0"/>
                              </a:rPr>
                              <m:t>𝑚</m:t>
                            </m:r>
                          </m:sub>
                          <m:sup/>
                          <m:e>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𝑑𝑚</m:t>
                            </m:r>
                          </m:e>
                        </m:nary>
                      </m:oMath>
                    </m:oMathPara>
                  </a14:m>
                  <a:endParaRPr lang="en-GB"/>
                </a:p>
              </p:txBody>
            </p:sp>
          </mc:Choice>
          <mc:Fallback xmlns="">
            <p:sp>
              <p:nvSpPr>
                <p:cNvPr id="15" name="TextBox 14">
                  <a:extLst>
                    <a:ext uri="{FF2B5EF4-FFF2-40B4-BE49-F238E27FC236}">
                      <a16:creationId xmlns:a16="http://schemas.microsoft.com/office/drawing/2014/main" id="{7246C063-F613-4047-9239-77207C26CD07}"/>
                    </a:ext>
                  </a:extLst>
                </p:cNvPr>
                <p:cNvSpPr txBox="1">
                  <a:spLocks noRot="1" noChangeAspect="1" noMove="1" noResize="1" noEditPoints="1" noAdjustHandles="1" noChangeArrowheads="1" noChangeShapeType="1" noTextEdit="1"/>
                </p:cNvSpPr>
                <p:nvPr/>
              </p:nvSpPr>
              <p:spPr>
                <a:xfrm>
                  <a:off x="2428875" y="4880206"/>
                  <a:ext cx="2138534" cy="859018"/>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B0B2B45F-7AF3-554C-8382-B3F20D65505F}"/>
                </a:ext>
              </a:extLst>
            </p:cNvPr>
            <p:cNvSpPr/>
            <p:nvPr/>
          </p:nvSpPr>
          <p:spPr>
            <a:xfrm>
              <a:off x="3688958" y="4871291"/>
              <a:ext cx="292100" cy="223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9" name="Elbow Connector 38">
            <a:extLst>
              <a:ext uri="{FF2B5EF4-FFF2-40B4-BE49-F238E27FC236}">
                <a16:creationId xmlns:a16="http://schemas.microsoft.com/office/drawing/2014/main" id="{0D818362-052D-8046-A4C1-45F53F056419}"/>
              </a:ext>
            </a:extLst>
          </p:cNvPr>
          <p:cNvCxnSpPr>
            <a:cxnSpLocks/>
            <a:stCxn id="7" idx="2"/>
            <a:endCxn id="36" idx="1"/>
          </p:cNvCxnSpPr>
          <p:nvPr/>
        </p:nvCxnSpPr>
        <p:spPr>
          <a:xfrm rot="16200000" flipH="1">
            <a:off x="8618628" y="4033127"/>
            <a:ext cx="935799" cy="3816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2B17F18-AD13-DD42-843C-B8FEA1703A55}"/>
              </a:ext>
            </a:extLst>
          </p:cNvPr>
          <p:cNvGrpSpPr/>
          <p:nvPr/>
        </p:nvGrpSpPr>
        <p:grpSpPr>
          <a:xfrm>
            <a:off x="9277350" y="4086235"/>
            <a:ext cx="2497363" cy="1211229"/>
            <a:chOff x="9277350" y="4086235"/>
            <a:chExt cx="2497363" cy="1211229"/>
          </a:xfrm>
        </p:grpSpPr>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16CAC458-9EE8-E54A-B30B-9DAA72DC34BD}"/>
                    </a:ext>
                  </a:extLst>
                </p:cNvPr>
                <p:cNvSpPr/>
                <p:nvPr/>
              </p:nvSpPr>
              <p:spPr>
                <a:xfrm>
                  <a:off x="9277350" y="4086235"/>
                  <a:ext cx="2497363" cy="1211229"/>
                </a:xfrm>
                <a:prstGeom prst="rect">
                  <a:avLst/>
                </a:prstGeom>
                <a:ln>
                  <a:solidFill>
                    <a:schemeClr val="tx1"/>
                  </a:solidFill>
                </a:ln>
              </p:spPr>
              <p:txBody>
                <a:bodyPr wrap="square">
                  <a:spAutoFit/>
                </a:bodyPr>
                <a:lstStyle/>
                <a:p>
                  <a:pPr marL="228600" lvl="0" indent="-228600">
                    <a:lnSpc>
                      <a:spcPct val="90000"/>
                    </a:lnSpc>
                    <a:spcBef>
                      <a:spcPts val="1000"/>
                    </a:spcBef>
                    <a:buFont typeface="Arial" panose="020B0604020202020204" pitchFamily="34" charset="0"/>
                    <a:buChar char="•"/>
                  </a:pPr>
                  <a14:m>
                    <m:oMath xmlns:m="http://schemas.openxmlformats.org/officeDocument/2006/math">
                      <m:r>
                        <m:rPr>
                          <m:sty m:val="p"/>
                        </m:rPr>
                        <a:rPr lang="en-GB" sz="2800">
                          <a:solidFill>
                            <a:prstClr val="black"/>
                          </a:solidFill>
                          <a:latin typeface="Cambria Math" panose="02040503050406030204" pitchFamily="18" charset="0"/>
                        </a:rPr>
                        <m:t>J</m:t>
                      </m:r>
                      <m:r>
                        <a:rPr lang="fr-FR" sz="2800" i="1">
                          <a:solidFill>
                            <a:prstClr val="black"/>
                          </a:solidFill>
                          <a:latin typeface="Cambria Math" panose="02040503050406030204" pitchFamily="18" charset="0"/>
                        </a:rPr>
                        <m:t>=</m:t>
                      </m:r>
                      <m:nary>
                        <m:naryPr>
                          <m:ctrlPr>
                            <a:rPr lang="fr-FR" sz="2800" i="1">
                              <a:solidFill>
                                <a:prstClr val="black"/>
                              </a:solidFill>
                              <a:latin typeface="Cambria Math" panose="02040503050406030204" pitchFamily="18" charset="0"/>
                            </a:rPr>
                          </m:ctrlPr>
                        </m:naryPr>
                        <m:sub>
                          <m:r>
                            <m:rPr>
                              <m:brk m:alnAt="23"/>
                            </m:rPr>
                            <a:rPr lang="en-GB" sz="2800" i="1">
                              <a:solidFill>
                                <a:prstClr val="black"/>
                              </a:solidFill>
                              <a:latin typeface="Cambria Math" panose="02040503050406030204" pitchFamily="18" charset="0"/>
                            </a:rPr>
                            <m:t>𝑚</m:t>
                          </m:r>
                        </m:sub>
                        <m:sup/>
                        <m:e>
                          <m:sSup>
                            <m:sSupPr>
                              <m:ctrlPr>
                                <a:rPr lang="fr-FR" sz="2800" i="1">
                                  <a:solidFill>
                                    <a:prstClr val="black"/>
                                  </a:solidFill>
                                  <a:latin typeface="Cambria Math" panose="02040503050406030204" pitchFamily="18" charset="0"/>
                                </a:rPr>
                              </m:ctrlPr>
                            </m:sSupPr>
                            <m:e>
                              <m:r>
                                <a:rPr lang="en-GB" sz="2800" i="1">
                                  <a:solidFill>
                                    <a:prstClr val="black"/>
                                  </a:solidFill>
                                  <a:latin typeface="Cambria Math" panose="02040503050406030204" pitchFamily="18" charset="0"/>
                                </a:rPr>
                                <m:t>𝑥</m:t>
                              </m:r>
                            </m:e>
                            <m:sup>
                              <m:r>
                                <a:rPr lang="en-GB" sz="2800" i="1">
                                  <a:solidFill>
                                    <a:prstClr val="black"/>
                                  </a:solidFill>
                                  <a:latin typeface="Cambria Math" panose="02040503050406030204" pitchFamily="18" charset="0"/>
                                </a:rPr>
                                <m:t>2</m:t>
                              </m:r>
                            </m:sup>
                          </m:sSup>
                          <m:r>
                            <a:rPr lang="en-GB" sz="2800" i="1">
                              <a:solidFill>
                                <a:prstClr val="black"/>
                              </a:solidFill>
                              <a:latin typeface="Cambria Math" panose="02040503050406030204" pitchFamily="18" charset="0"/>
                            </a:rPr>
                            <m:t>𝑑𝑚</m:t>
                          </m:r>
                        </m:e>
                      </m:nary>
                    </m:oMath>
                  </a14:m>
                  <a:endParaRPr lang="en-GB" sz="2800">
                    <a:solidFill>
                      <a:prstClr val="black"/>
                    </a:solidFill>
                  </a:endParaRPr>
                </a:p>
                <a:p>
                  <a:pPr marL="228600" lvl="0" indent="-228600">
                    <a:lnSpc>
                      <a:spcPct val="90000"/>
                    </a:lnSpc>
                    <a:spcBef>
                      <a:spcPts val="1000"/>
                    </a:spcBef>
                    <a:buFont typeface="Arial" panose="020B0604020202020204" pitchFamily="34" charset="0"/>
                    <a:buChar char="•"/>
                  </a:pPr>
                  <a:r>
                    <a:rPr lang="fr-FR" sz="2800">
                      <a:solidFill>
                        <a:prstClr val="black"/>
                      </a:solidFill>
                    </a:rPr>
                    <a:t> </a:t>
                  </a:r>
                  <a14:m>
                    <m:oMath xmlns:m="http://schemas.openxmlformats.org/officeDocument/2006/math">
                      <m:sSub>
                        <m:sSubPr>
                          <m:ctrlPr>
                            <a:rPr lang="en-GB" sz="2800" i="1">
                              <a:solidFill>
                                <a:prstClr val="black"/>
                              </a:solidFill>
                              <a:latin typeface="Cambria Math" panose="02040503050406030204" pitchFamily="18" charset="0"/>
                            </a:rPr>
                          </m:ctrlPr>
                        </m:sSubPr>
                        <m:e>
                          <m:r>
                            <a:rPr lang="en-GB" sz="2800" i="1">
                              <a:solidFill>
                                <a:prstClr val="black"/>
                              </a:solidFill>
                              <a:latin typeface="Cambria Math" panose="02040503050406030204" pitchFamily="18" charset="0"/>
                            </a:rPr>
                            <m:t>𝐽</m:t>
                          </m:r>
                        </m:e>
                        <m:sub>
                          <m:r>
                            <a:rPr lang="en-GB" sz="2800" i="1">
                              <a:solidFill>
                                <a:prstClr val="black"/>
                              </a:solidFill>
                              <a:latin typeface="Cambria Math" panose="02040503050406030204" pitchFamily="18" charset="0"/>
                            </a:rPr>
                            <m:t>𝑦𝑦</m:t>
                          </m:r>
                        </m:sub>
                      </m:sSub>
                      <m:r>
                        <a:rPr lang="fr-FR" sz="2800" i="1">
                          <a:solidFill>
                            <a:prstClr val="black"/>
                          </a:solidFill>
                          <a:latin typeface="Cambria Math" panose="02040503050406030204" pitchFamily="18" charset="0"/>
                        </a:rPr>
                        <m:t>=</m:t>
                      </m:r>
                      <m:r>
                        <a:rPr lang="en-GB" sz="2800" i="1">
                          <a:solidFill>
                            <a:prstClr val="black"/>
                          </a:solidFill>
                          <a:latin typeface="Cambria Math" panose="02040503050406030204" pitchFamily="18" charset="0"/>
                        </a:rPr>
                        <m:t> ?</m:t>
                      </m:r>
                    </m:oMath>
                  </a14:m>
                  <a:endParaRPr lang="fr-FR" sz="2800">
                    <a:solidFill>
                      <a:prstClr val="black"/>
                    </a:solidFill>
                  </a:endParaRPr>
                </a:p>
              </p:txBody>
            </p:sp>
          </mc:Choice>
          <mc:Fallback xmlns="">
            <p:sp>
              <p:nvSpPr>
                <p:cNvPr id="36" name="Rectangle 35">
                  <a:extLst>
                    <a:ext uri="{FF2B5EF4-FFF2-40B4-BE49-F238E27FC236}">
                      <a16:creationId xmlns:a16="http://schemas.microsoft.com/office/drawing/2014/main" id="{16CAC458-9EE8-E54A-B30B-9DAA72DC34BD}"/>
                    </a:ext>
                  </a:extLst>
                </p:cNvPr>
                <p:cNvSpPr>
                  <a:spLocks noRot="1" noChangeAspect="1" noMove="1" noResize="1" noEditPoints="1" noAdjustHandles="1" noChangeArrowheads="1" noChangeShapeType="1" noTextEdit="1"/>
                </p:cNvSpPr>
                <p:nvPr/>
              </p:nvSpPr>
              <p:spPr>
                <a:xfrm>
                  <a:off x="9277350" y="4086235"/>
                  <a:ext cx="2497363" cy="1211229"/>
                </a:xfrm>
                <a:prstGeom prst="rect">
                  <a:avLst/>
                </a:prstGeom>
                <a:blipFill>
                  <a:blip r:embed="rId8"/>
                  <a:stretch>
                    <a:fillRect l="-4126" b="-7463"/>
                  </a:stretch>
                </a:blipFill>
                <a:ln>
                  <a:solidFill>
                    <a:schemeClr val="tx1"/>
                  </a:solidFill>
                </a:ln>
              </p:spPr>
              <p:txBody>
                <a:bodyPr/>
                <a:lstStyle/>
                <a:p>
                  <a:r>
                    <a:rPr lang="en-US">
                      <a:noFill/>
                    </a:rPr>
                    <a:t> </a:t>
                  </a:r>
                </a:p>
              </p:txBody>
            </p:sp>
          </mc:Fallback>
        </mc:AlternateContent>
        <p:pic>
          <p:nvPicPr>
            <p:cNvPr id="45" name="Picture 44">
              <a:extLst>
                <a:ext uri="{FF2B5EF4-FFF2-40B4-BE49-F238E27FC236}">
                  <a16:creationId xmlns:a16="http://schemas.microsoft.com/office/drawing/2014/main" id="{A1B8AAB0-556C-6F47-AD46-33CF2DEE2A08}"/>
                </a:ext>
              </a:extLst>
            </p:cNvPr>
            <p:cNvPicPr>
              <a:picLocks noChangeAspect="1"/>
            </p:cNvPicPr>
            <p:nvPr/>
          </p:nvPicPr>
          <p:blipFill>
            <a:blip r:embed="rId9"/>
            <a:stretch>
              <a:fillRect/>
            </a:stretch>
          </p:blipFill>
          <p:spPr>
            <a:xfrm>
              <a:off x="10393283" y="4137785"/>
              <a:ext cx="292100" cy="228600"/>
            </a:xfrm>
            <a:prstGeom prst="rect">
              <a:avLst/>
            </a:prstGeom>
          </p:spPr>
        </p:pic>
      </p:grpSp>
    </p:spTree>
    <p:extLst>
      <p:ext uri="{BB962C8B-B14F-4D97-AF65-F5344CB8AC3E}">
        <p14:creationId xmlns:p14="http://schemas.microsoft.com/office/powerpoint/2010/main" val="1969147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5" name="Rectangle 4"/>
          <p:cNvSpPr/>
          <p:nvPr/>
        </p:nvSpPr>
        <p:spPr>
          <a:xfrm>
            <a:off x="266700" y="666234"/>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718" y="742434"/>
            <a:ext cx="6445682" cy="523220"/>
          </a:xfrm>
          <a:prstGeom prst="rect">
            <a:avLst/>
          </a:prstGeom>
        </p:spPr>
        <p:txBody>
          <a:bodyPr wrap="square">
            <a:spAutoFit/>
          </a:bodyPr>
          <a:lstStyle/>
          <a:p>
            <a:r>
              <a:rPr lang="fr-FR" sz="2800"/>
              <a:t>Moment of </a:t>
            </a:r>
            <a:r>
              <a:rPr lang="en-GB" sz="2800"/>
              <a:t>Inertia</a:t>
            </a:r>
            <a:r>
              <a:rPr lang="fr-FR" sz="2800"/>
              <a:t> - Bar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12715" y="1825625"/>
                <a:ext cx="4641085" cy="4351338"/>
              </a:xfrm>
            </p:spPr>
            <p:txBody>
              <a:bodyPr>
                <a:normAutofit/>
              </a:bodyPr>
              <a:lstStyle/>
              <a:p>
                <a:r>
                  <a:rPr lang="fr-FR"/>
                  <a:t> </a:t>
                </a:r>
                <a14:m>
                  <m:oMath xmlns:m="http://schemas.openxmlformats.org/officeDocument/2006/math">
                    <m:r>
                      <m:rPr>
                        <m:sty m:val="p"/>
                      </m:rPr>
                      <a:rPr lang="en-GB" b="0" i="0" smtClean="0">
                        <a:latin typeface="Cambria Math" panose="02040503050406030204" pitchFamily="18" charset="0"/>
                      </a:rPr>
                      <m:t>J</m:t>
                    </m:r>
                    <m:r>
                      <a:rPr lang="fr-FR" i="1">
                        <a:latin typeface="Cambria Math" panose="02040503050406030204" pitchFamily="18" charset="0"/>
                      </a:rPr>
                      <m:t>=</m:t>
                    </m:r>
                    <m:nary>
                      <m:naryPr>
                        <m:ctrlPr>
                          <a:rPr lang="fr-FR" i="1" smtClean="0">
                            <a:latin typeface="Cambria Math" panose="02040503050406030204" pitchFamily="18" charset="0"/>
                          </a:rPr>
                        </m:ctrlPr>
                      </m:naryPr>
                      <m:sub>
                        <m:r>
                          <m:rPr>
                            <m:brk m:alnAt="23"/>
                          </m:rPr>
                          <a:rPr lang="en-GB" b="0" i="1" smtClean="0">
                            <a:latin typeface="Cambria Math" panose="02040503050406030204" pitchFamily="18" charset="0"/>
                          </a:rPr>
                          <m:t>𝑚</m:t>
                        </m:r>
                      </m:sub>
                      <m:sup/>
                      <m:e>
                        <m:sSup>
                          <m:sSupPr>
                            <m:ctrlPr>
                              <a:rPr lang="fr-FR"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𝑑𝑚</m:t>
                        </m:r>
                      </m:e>
                    </m:nary>
                  </m:oMath>
                </a14:m>
                <a:endParaRPr lang="fr-FR"/>
              </a:p>
              <a:p>
                <a:endParaRPr lang="en-GB"/>
              </a:p>
              <a:p>
                <a:r>
                  <a:rPr lang="fr-FR"/>
                  <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𝑦𝑦</m:t>
                        </m:r>
                      </m:sub>
                    </m:sSub>
                    <m:r>
                      <a:rPr lang="fr-FR" i="1">
                        <a:latin typeface="Cambria Math" panose="02040503050406030204" pitchFamily="18" charset="0"/>
                      </a:rPr>
                      <m:t>=</m:t>
                    </m:r>
                    <m:nary>
                      <m:naryPr>
                        <m:ctrlPr>
                          <a:rPr lang="fr-FR" i="1">
                            <a:latin typeface="Cambria Math" panose="02040503050406030204" pitchFamily="18" charset="0"/>
                          </a:rPr>
                        </m:ctrlPr>
                      </m:naryPr>
                      <m:sub>
                        <m:r>
                          <m:rPr>
                            <m:brk m:alnAt="15"/>
                          </m:rPr>
                          <a:rPr lang="en-GB" b="0" i="1" smtClean="0">
                            <a:latin typeface="Cambria Math" panose="02040503050406030204" pitchFamily="18" charset="0"/>
                          </a:rPr>
                          <m:t>−</m:t>
                        </m:r>
                        <m:f>
                          <m:fPr>
                            <m:ctrlPr>
                              <a:rPr lang="fr-FR"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r>
                          <a:rPr lang="en-GB" b="0" i="1" smtClean="0">
                            <a:latin typeface="Cambria Math" panose="02040503050406030204" pitchFamily="18" charset="0"/>
                          </a:rPr>
                          <m:t>𝑙</m:t>
                        </m:r>
                      </m:sub>
                      <m:sup>
                        <m:f>
                          <m:fPr>
                            <m:ctrlPr>
                              <a:rPr lang="fr-FR"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r>
                          <a:rPr lang="en-GB" b="0" i="1" smtClean="0">
                            <a:latin typeface="Cambria Math" panose="02040503050406030204" pitchFamily="18" charset="0"/>
                          </a:rPr>
                          <m:t>𝑙</m:t>
                        </m:r>
                      </m:sup>
                      <m:e>
                        <m:sSup>
                          <m:sSupPr>
                            <m:ctrlPr>
                              <a:rPr lang="fr-FR"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𝑙</m:t>
                            </m:r>
                          </m:den>
                        </m:f>
                        <m:r>
                          <a:rPr lang="en-GB" i="1">
                            <a:latin typeface="Cambria Math" panose="02040503050406030204" pitchFamily="18" charset="0"/>
                          </a:rPr>
                          <m:t>𝑑</m:t>
                        </m:r>
                        <m:r>
                          <a:rPr lang="en-GB" b="0" i="1" smtClean="0">
                            <a:latin typeface="Cambria Math" panose="02040503050406030204" pitchFamily="18" charset="0"/>
                          </a:rPr>
                          <m:t>𝑥</m:t>
                        </m:r>
                      </m:e>
                    </m:nary>
                  </m:oMath>
                </a14:m>
                <a:endParaRPr lang="fr-FR"/>
              </a:p>
              <a:p>
                <a:endParaRPr lang="en-GB"/>
              </a:p>
              <a:p>
                <a:r>
                  <a:rPr lang="fr-FR"/>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𝑦𝑦</m:t>
                        </m:r>
                      </m:sub>
                    </m:sSub>
                    <m:r>
                      <a:rPr lang="fr-FR" i="1">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𝑥</m:t>
                            </m:r>
                            <m:r>
                              <a:rPr lang="en-GB" i="1" baseline="30000">
                                <a:latin typeface="Cambria Math" panose="02040503050406030204" pitchFamily="18" charset="0"/>
                              </a:rPr>
                              <m:t>3</m:t>
                            </m:r>
                          </m:num>
                          <m:den>
                            <m:r>
                              <a:rPr lang="en-GB" i="1">
                                <a:latin typeface="Cambria Math" panose="02040503050406030204" pitchFamily="18" charset="0"/>
                              </a:rPr>
                              <m:t>3</m:t>
                            </m:r>
                          </m:den>
                        </m:f>
                        <m:f>
                          <m:fPr>
                            <m:ctrlPr>
                              <a:rPr lang="en-GB" b="0"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𝑙</m:t>
                            </m:r>
                          </m:den>
                        </m:f>
                      </m:e>
                    </m:d>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m:t>
                          </m:r>
                          <m:f>
                            <m:fPr>
                              <m:ctrlPr>
                                <a:rPr lang="en-GB" b="0" i="1" smtClean="0">
                                  <a:latin typeface="Cambria Math" panose="02040503050406030204" pitchFamily="18" charset="0"/>
                                </a:rPr>
                              </m:ctrlPr>
                            </m:fPr>
                            <m:num>
                              <m:r>
                                <m:rPr>
                                  <m:brk m:alnAt="7"/>
                                </m:rPr>
                                <a:rPr lang="en-GB" b="0" i="1" smtClean="0">
                                  <a:latin typeface="Cambria Math" panose="02040503050406030204" pitchFamily="18" charset="0"/>
                                </a:rPr>
                                <m:t>𝑙</m:t>
                              </m:r>
                            </m:num>
                            <m:den>
                              <m:r>
                                <m:rPr>
                                  <m:brk m:alnAt="7"/>
                                </m:rPr>
                                <a:rPr lang="en-GB" b="0" i="1" smtClean="0">
                                  <a:latin typeface="Cambria Math" panose="02040503050406030204" pitchFamily="18" charset="0"/>
                                </a:rPr>
                                <m:t>2</m:t>
                              </m:r>
                            </m:den>
                          </m:f>
                        </m:e>
                      </m:mr>
                      <m:mr>
                        <m:e>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𝑙</m:t>
                              </m:r>
                            </m:num>
                            <m:den>
                              <m:r>
                                <a:rPr lang="en-GB" b="0" i="1" smtClean="0">
                                  <a:latin typeface="Cambria Math" panose="02040503050406030204" pitchFamily="18" charset="0"/>
                                </a:rPr>
                                <m:t>2</m:t>
                              </m:r>
                            </m:den>
                          </m:f>
                        </m:e>
                      </m:mr>
                    </m:m>
                    <m:r>
                      <a:rPr lang="en-GB" b="0" i="1" smtClean="0">
                        <a:latin typeface="Cambria Math" panose="02040503050406030204" pitchFamily="18" charset="0"/>
                      </a:rPr>
                      <m:t>= </m:t>
                    </m:r>
                    <m:f>
                      <m:fPr>
                        <m:ctrlPr>
                          <a:rPr lang="en-GB" i="1">
                            <a:latin typeface="Cambria Math" panose="02040503050406030204" pitchFamily="18" charset="0"/>
                          </a:rPr>
                        </m:ctrlPr>
                      </m:fPr>
                      <m:num>
                        <m:sSup>
                          <m:sSupPr>
                            <m:ctrlPr>
                              <a:rPr lang="fr-FR" i="1">
                                <a:latin typeface="Cambria Math" panose="02040503050406030204" pitchFamily="18" charset="0"/>
                              </a:rPr>
                            </m:ctrlPr>
                          </m:sSupPr>
                          <m:e>
                            <m:r>
                              <a:rPr lang="en-GB" i="1">
                                <a:latin typeface="Cambria Math" panose="02040503050406030204" pitchFamily="18" charset="0"/>
                              </a:rPr>
                              <m:t>𝑚𝑙</m:t>
                            </m:r>
                          </m:e>
                          <m:sup>
                            <m:r>
                              <a:rPr lang="en-GB" i="1">
                                <a:latin typeface="Cambria Math" panose="02040503050406030204" pitchFamily="18" charset="0"/>
                              </a:rPr>
                              <m:t>2</m:t>
                            </m:r>
                          </m:sup>
                        </m:sSup>
                      </m:num>
                      <m:den>
                        <m:r>
                          <a:rPr lang="en-GB" b="0" i="1" smtClean="0">
                            <a:latin typeface="Cambria Math" panose="02040503050406030204" pitchFamily="18" charset="0"/>
                          </a:rPr>
                          <m:t>1</m:t>
                        </m:r>
                        <m:r>
                          <a:rPr lang="en-GB" i="1">
                            <a:latin typeface="Cambria Math" panose="02040503050406030204" pitchFamily="18" charset="0"/>
                          </a:rPr>
                          <m:t>2</m:t>
                        </m:r>
                      </m:den>
                    </m:f>
                  </m:oMath>
                </a14:m>
                <a:endParaRPr lang="fr-FR"/>
              </a:p>
              <a:p>
                <a:pPr lvl="1"/>
                <a:endParaRPr lang="fr-FR"/>
              </a:p>
              <a:p>
                <a:endParaRPr lang="fr-F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12715" y="1825625"/>
                <a:ext cx="4641085" cy="4351338"/>
              </a:xfrm>
              <a:blipFill>
                <a:blip r:embed="rId2"/>
                <a:stretch>
                  <a:fillRect l="-2362"/>
                </a:stretch>
              </a:blipFill>
            </p:spPr>
            <p:txBody>
              <a:bodyPr/>
              <a:lstStyle/>
              <a:p>
                <a:r>
                  <a:rPr lang="en-US">
                    <a:noFill/>
                  </a:rPr>
                  <a:t> </a:t>
                </a:r>
              </a:p>
            </p:txBody>
          </p:sp>
        </mc:Fallback>
      </mc:AlternateContent>
      <p:sp>
        <p:nvSpPr>
          <p:cNvPr id="8" name="TextBox 7"/>
          <p:cNvSpPr txBox="1"/>
          <p:nvPr/>
        </p:nvSpPr>
        <p:spPr>
          <a:xfrm>
            <a:off x="9277350" y="120968"/>
            <a:ext cx="2682722" cy="369332"/>
          </a:xfrm>
          <a:prstGeom prst="rect">
            <a:avLst/>
          </a:prstGeom>
          <a:noFill/>
        </p:spPr>
        <p:txBody>
          <a:bodyPr wrap="none" rtlCol="0">
            <a:spAutoFit/>
          </a:bodyPr>
          <a:lstStyle/>
          <a:p>
            <a:r>
              <a:rPr lang="en-GB"/>
              <a:t>Mechanics in Drive System</a:t>
            </a:r>
            <a:endParaRPr lang="fr-F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 y="1934845"/>
            <a:ext cx="5874515" cy="397065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CB7082-91D9-486D-BC18-C01817F65BA2}"/>
                  </a:ext>
                </a:extLst>
              </p:cNvPr>
              <p:cNvSpPr txBox="1"/>
              <p:nvPr/>
            </p:nvSpPr>
            <p:spPr>
              <a:xfrm>
                <a:off x="9486900" y="2362200"/>
                <a:ext cx="1421095" cy="566694"/>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𝑑𝑚</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𝑙</m:t>
                          </m:r>
                        </m:den>
                      </m:f>
                      <m:r>
                        <a:rPr lang="en-GB" b="0" i="1" smtClean="0">
                          <a:latin typeface="Cambria Math" panose="02040503050406030204" pitchFamily="18" charset="0"/>
                        </a:rPr>
                        <m:t>𝑑𝑥</m:t>
                      </m:r>
                    </m:oMath>
                  </m:oMathPara>
                </a14:m>
                <a:endParaRPr lang="en-GB"/>
              </a:p>
            </p:txBody>
          </p:sp>
        </mc:Choice>
        <mc:Fallback xmlns="">
          <p:sp>
            <p:nvSpPr>
              <p:cNvPr id="7" name="TextBox 6">
                <a:extLst>
                  <a:ext uri="{FF2B5EF4-FFF2-40B4-BE49-F238E27FC236}">
                    <a16:creationId xmlns:a16="http://schemas.microsoft.com/office/drawing/2014/main" id="{11CB7082-91D9-486D-BC18-C01817F65BA2}"/>
                  </a:ext>
                </a:extLst>
              </p:cNvPr>
              <p:cNvSpPr txBox="1">
                <a:spLocks noRot="1" noChangeAspect="1" noMove="1" noResize="1" noEditPoints="1" noAdjustHandles="1" noChangeArrowheads="1" noChangeShapeType="1" noTextEdit="1"/>
              </p:cNvSpPr>
              <p:nvPr/>
            </p:nvSpPr>
            <p:spPr>
              <a:xfrm>
                <a:off x="9486900" y="2362200"/>
                <a:ext cx="1421095" cy="566694"/>
              </a:xfrm>
              <a:prstGeom prst="rect">
                <a:avLst/>
              </a:prstGeom>
              <a:blipFill>
                <a:blip r:embed="rId4"/>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845E87C-3B3C-40B1-BFCD-7C8970E27427}"/>
              </a:ext>
            </a:extLst>
          </p:cNvPr>
          <p:cNvSpPr/>
          <p:nvPr/>
        </p:nvSpPr>
        <p:spPr>
          <a:xfrm>
            <a:off x="7893934" y="1765139"/>
            <a:ext cx="225707" cy="34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FC335013-78E9-4BF4-AF3C-86E61138F158}"/>
              </a:ext>
            </a:extLst>
          </p:cNvPr>
          <p:cNvGrpSpPr/>
          <p:nvPr/>
        </p:nvGrpSpPr>
        <p:grpSpPr>
          <a:xfrm>
            <a:off x="2466975" y="4001294"/>
            <a:ext cx="3000960" cy="392694"/>
            <a:chOff x="2466975" y="4001294"/>
            <a:chExt cx="3000960" cy="39269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AC27C9-49D3-46B0-99A2-E8638BC08879}"/>
                    </a:ext>
                  </a:extLst>
                </p:cNvPr>
                <p:cNvSpPr txBox="1"/>
                <p:nvPr/>
              </p:nvSpPr>
              <p:spPr>
                <a:xfrm>
                  <a:off x="2466975" y="4024656"/>
                  <a:ext cx="317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m:t>
                        </m:r>
                      </m:oMath>
                    </m:oMathPara>
                  </a14:m>
                  <a:endParaRPr lang="en-GB"/>
                </a:p>
              </p:txBody>
            </p:sp>
          </mc:Choice>
          <mc:Fallback xmlns="">
            <p:sp>
              <p:nvSpPr>
                <p:cNvPr id="17" name="TextBox 16">
                  <a:extLst>
                    <a:ext uri="{FF2B5EF4-FFF2-40B4-BE49-F238E27FC236}">
                      <a16:creationId xmlns:a16="http://schemas.microsoft.com/office/drawing/2014/main" id="{15AC27C9-49D3-46B0-99A2-E8638BC08879}"/>
                    </a:ext>
                  </a:extLst>
                </p:cNvPr>
                <p:cNvSpPr txBox="1">
                  <a:spLocks noRot="1" noChangeAspect="1" noMove="1" noResize="1" noEditPoints="1" noAdjustHandles="1" noChangeArrowheads="1" noChangeShapeType="1" noTextEdit="1"/>
                </p:cNvSpPr>
                <p:nvPr/>
              </p:nvSpPr>
              <p:spPr>
                <a:xfrm>
                  <a:off x="2466975" y="4024656"/>
                  <a:ext cx="317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9555ED-69DC-4A56-9805-91E8B50BAF97}"/>
                    </a:ext>
                  </a:extLst>
                </p:cNvPr>
                <p:cNvSpPr txBox="1"/>
                <p:nvPr/>
              </p:nvSpPr>
              <p:spPr>
                <a:xfrm>
                  <a:off x="5150925" y="4001294"/>
                  <a:ext cx="317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m:t>
                        </m:r>
                      </m:oMath>
                    </m:oMathPara>
                  </a14:m>
                  <a:endParaRPr lang="en-GB"/>
                </a:p>
              </p:txBody>
            </p:sp>
          </mc:Choice>
          <mc:Fallback xmlns="">
            <p:sp>
              <p:nvSpPr>
                <p:cNvPr id="18" name="TextBox 17">
                  <a:extLst>
                    <a:ext uri="{FF2B5EF4-FFF2-40B4-BE49-F238E27FC236}">
                      <a16:creationId xmlns:a16="http://schemas.microsoft.com/office/drawing/2014/main" id="{9C9555ED-69DC-4A56-9805-91E8B50BAF97}"/>
                    </a:ext>
                  </a:extLst>
                </p:cNvPr>
                <p:cNvSpPr txBox="1">
                  <a:spLocks noRot="1" noChangeAspect="1" noMove="1" noResize="1" noEditPoints="1" noAdjustHandles="1" noChangeArrowheads="1" noChangeShapeType="1" noTextEdit="1"/>
                </p:cNvSpPr>
                <p:nvPr/>
              </p:nvSpPr>
              <p:spPr>
                <a:xfrm>
                  <a:off x="5150925" y="4001294"/>
                  <a:ext cx="317010" cy="369332"/>
                </a:xfrm>
                <a:prstGeom prst="rect">
                  <a:avLst/>
                </a:prstGeom>
                <a:blipFill>
                  <a:blip r:embed="rId5"/>
                  <a:stretch>
                    <a:fillRect/>
                  </a:stretch>
                </a:blipFill>
              </p:spPr>
              <p:txBody>
                <a:bodyPr/>
                <a:lstStyle/>
                <a:p>
                  <a:r>
                    <a:rPr lang="en-US">
                      <a:noFill/>
                    </a:rPr>
                    <a:t> </a:t>
                  </a:r>
                </a:p>
              </p:txBody>
            </p:sp>
          </mc:Fallback>
        </mc:AlternateContent>
      </p:grpSp>
      <p:sp>
        <p:nvSpPr>
          <p:cNvPr id="24" name="TextBox 23">
            <a:extLst>
              <a:ext uri="{FF2B5EF4-FFF2-40B4-BE49-F238E27FC236}">
                <a16:creationId xmlns:a16="http://schemas.microsoft.com/office/drawing/2014/main" id="{FC288131-4919-477D-AD47-139FCF7DD5AB}"/>
              </a:ext>
            </a:extLst>
          </p:cNvPr>
          <p:cNvSpPr txBox="1"/>
          <p:nvPr/>
        </p:nvSpPr>
        <p:spPr>
          <a:xfrm>
            <a:off x="4341335" y="2227270"/>
            <a:ext cx="284052" cy="369332"/>
          </a:xfrm>
          <a:prstGeom prst="rect">
            <a:avLst/>
          </a:prstGeom>
          <a:noFill/>
        </p:spPr>
        <p:txBody>
          <a:bodyPr wrap="none" rtlCol="0">
            <a:spAutoFit/>
          </a:bodyPr>
          <a:lstStyle/>
          <a:p>
            <a:r>
              <a:rPr lang="en-GB"/>
              <a:t>x</a:t>
            </a:r>
            <a:endParaRPr lang="en-GB" baseline="-25000"/>
          </a:p>
        </p:txBody>
      </p:sp>
    </p:spTree>
    <p:extLst>
      <p:ext uri="{BB962C8B-B14F-4D97-AF65-F5344CB8AC3E}">
        <p14:creationId xmlns:p14="http://schemas.microsoft.com/office/powerpoint/2010/main" val="554885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700" y="666234"/>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718" y="742434"/>
            <a:ext cx="6445682" cy="523220"/>
          </a:xfrm>
          <a:prstGeom prst="rect">
            <a:avLst/>
          </a:prstGeom>
        </p:spPr>
        <p:txBody>
          <a:bodyPr wrap="square">
            <a:spAutoFit/>
          </a:bodyPr>
          <a:lstStyle/>
          <a:p>
            <a:r>
              <a:rPr lang="fr-FR" sz="2800"/>
              <a:t>Moment of </a:t>
            </a:r>
            <a:r>
              <a:rPr lang="fr-FR" sz="2800" err="1"/>
              <a:t>Inertia</a:t>
            </a:r>
            <a:r>
              <a:rPr lang="fr-FR" sz="2800"/>
              <a:t> - Bar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12715" y="1825625"/>
                <a:ext cx="4641085" cy="4351338"/>
              </a:xfrm>
            </p:spPr>
            <p:txBody>
              <a:bodyPr>
                <a:normAutofit lnSpcReduction="10000"/>
              </a:bodyPr>
              <a:lstStyle/>
              <a:p>
                <a:r>
                  <a:rPr lang="fr-FR"/>
                  <a:t> </a:t>
                </a:r>
                <a14:m>
                  <m:oMath xmlns:m="http://schemas.openxmlformats.org/officeDocument/2006/math">
                    <m:r>
                      <m:rPr>
                        <m:sty m:val="p"/>
                      </m:rPr>
                      <a:rPr lang="en-GB" b="0" i="0" smtClean="0">
                        <a:latin typeface="Cambria Math" panose="02040503050406030204" pitchFamily="18" charset="0"/>
                      </a:rPr>
                      <m:t>J</m:t>
                    </m:r>
                    <m:r>
                      <a:rPr lang="fr-FR" i="1">
                        <a:latin typeface="Cambria Math" panose="02040503050406030204" pitchFamily="18" charset="0"/>
                      </a:rPr>
                      <m:t>=</m:t>
                    </m:r>
                    <m:nary>
                      <m:naryPr>
                        <m:ctrlPr>
                          <a:rPr lang="fr-FR" i="1" smtClean="0">
                            <a:latin typeface="Cambria Math" panose="02040503050406030204" pitchFamily="18" charset="0"/>
                          </a:rPr>
                        </m:ctrlPr>
                      </m:naryPr>
                      <m:sub>
                        <m:r>
                          <m:rPr>
                            <m:brk m:alnAt="23"/>
                          </m:rPr>
                          <a:rPr lang="en-GB" b="0" i="1" smtClean="0">
                            <a:latin typeface="Cambria Math" panose="02040503050406030204" pitchFamily="18" charset="0"/>
                          </a:rPr>
                          <m:t>𝑚</m:t>
                        </m:r>
                      </m:sub>
                      <m:sup/>
                      <m:e>
                        <m:sSup>
                          <m:sSupPr>
                            <m:ctrlPr>
                              <a:rPr lang="fr-FR"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𝑑𝑚</m:t>
                        </m:r>
                      </m:e>
                    </m:nary>
                  </m:oMath>
                </a14:m>
                <a:endParaRPr lang="fr-FR"/>
              </a:p>
              <a:p>
                <a:endParaRPr lang="en-GB"/>
              </a:p>
              <a:p>
                <a:r>
                  <a:rPr lang="fr-FR"/>
                  <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𝑦𝑦</m:t>
                        </m:r>
                      </m:sub>
                    </m:sSub>
                    <m:r>
                      <a:rPr lang="fr-FR" i="1">
                        <a:latin typeface="Cambria Math" panose="02040503050406030204" pitchFamily="18" charset="0"/>
                      </a:rPr>
                      <m:t>=</m:t>
                    </m:r>
                    <m:nary>
                      <m:naryPr>
                        <m:ctrlPr>
                          <a:rPr lang="fr-FR" i="1">
                            <a:latin typeface="Cambria Math" panose="02040503050406030204" pitchFamily="18" charset="0"/>
                          </a:rPr>
                        </m:ctrlPr>
                      </m:naryPr>
                      <m:sub>
                        <m:r>
                          <m:rPr>
                            <m:brk m:alnAt="15"/>
                          </m:rPr>
                          <a:rPr lang="en-GB" b="0" i="1" smtClean="0">
                            <a:latin typeface="Cambria Math" panose="02040503050406030204" pitchFamily="18" charset="0"/>
                          </a:rPr>
                          <m:t>−</m:t>
                        </m:r>
                        <m:f>
                          <m:fPr>
                            <m:ctrlPr>
                              <a:rPr lang="fr-FR"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r>
                          <a:rPr lang="en-GB" b="0" i="1" smtClean="0">
                            <a:latin typeface="Cambria Math" panose="02040503050406030204" pitchFamily="18" charset="0"/>
                          </a:rPr>
                          <m:t>𝑙</m:t>
                        </m:r>
                      </m:sub>
                      <m:sup>
                        <m:f>
                          <m:fPr>
                            <m:ctrlPr>
                              <a:rPr lang="fr-FR"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r>
                          <a:rPr lang="en-GB" b="0" i="1" smtClean="0">
                            <a:latin typeface="Cambria Math" panose="02040503050406030204" pitchFamily="18" charset="0"/>
                          </a:rPr>
                          <m:t>𝑙</m:t>
                        </m:r>
                      </m:sup>
                      <m:e>
                        <m:sSup>
                          <m:sSupPr>
                            <m:ctrlPr>
                              <a:rPr lang="fr-FR"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𝑙</m:t>
                            </m:r>
                          </m:den>
                        </m:f>
                        <m:r>
                          <a:rPr lang="en-GB" i="1">
                            <a:latin typeface="Cambria Math" panose="02040503050406030204" pitchFamily="18" charset="0"/>
                          </a:rPr>
                          <m:t>𝑑</m:t>
                        </m:r>
                        <m:r>
                          <a:rPr lang="en-GB" b="0" i="1" smtClean="0">
                            <a:latin typeface="Cambria Math" panose="02040503050406030204" pitchFamily="18" charset="0"/>
                          </a:rPr>
                          <m:t>𝑥</m:t>
                        </m:r>
                      </m:e>
                    </m:nary>
                  </m:oMath>
                </a14:m>
                <a:endParaRPr lang="en-GB"/>
              </a:p>
              <a:p>
                <a:r>
                  <a:rPr lang="fr-FR"/>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𝑦𝑦</m:t>
                        </m:r>
                      </m:sub>
                    </m:sSub>
                    <m:r>
                      <a:rPr lang="fr-FR" i="1">
                        <a:latin typeface="Cambria Math" panose="02040503050406030204" pitchFamily="18" charset="0"/>
                      </a:rPr>
                      <m:t>=</m:t>
                    </m:r>
                    <m:f>
                      <m:fPr>
                        <m:ctrlPr>
                          <a:rPr lang="en-GB" i="1">
                            <a:latin typeface="Cambria Math" panose="02040503050406030204" pitchFamily="18" charset="0"/>
                          </a:rPr>
                        </m:ctrlPr>
                      </m:fPr>
                      <m:num>
                        <m:sSup>
                          <m:sSupPr>
                            <m:ctrlPr>
                              <a:rPr lang="fr-FR" i="1">
                                <a:latin typeface="Cambria Math" panose="02040503050406030204" pitchFamily="18" charset="0"/>
                              </a:rPr>
                            </m:ctrlPr>
                          </m:sSupPr>
                          <m:e>
                            <m:r>
                              <a:rPr lang="en-GB" i="1">
                                <a:latin typeface="Cambria Math" panose="02040503050406030204" pitchFamily="18" charset="0"/>
                              </a:rPr>
                              <m:t>𝑚𝑙</m:t>
                            </m:r>
                          </m:e>
                          <m:sup>
                            <m:r>
                              <a:rPr lang="en-GB" i="1">
                                <a:latin typeface="Cambria Math" panose="02040503050406030204" pitchFamily="18" charset="0"/>
                              </a:rPr>
                              <m:t>2</m:t>
                            </m:r>
                          </m:sup>
                        </m:sSup>
                      </m:num>
                      <m:den>
                        <m:r>
                          <a:rPr lang="en-GB" b="0" i="1" smtClean="0">
                            <a:latin typeface="Cambria Math" panose="02040503050406030204" pitchFamily="18" charset="0"/>
                          </a:rPr>
                          <m:t>1</m:t>
                        </m:r>
                        <m:r>
                          <a:rPr lang="en-GB" i="1">
                            <a:latin typeface="Cambria Math" panose="02040503050406030204" pitchFamily="18" charset="0"/>
                          </a:rPr>
                          <m:t>2</m:t>
                        </m:r>
                      </m:den>
                    </m:f>
                  </m:oMath>
                </a14:m>
                <a:endParaRPr lang="fr-FR"/>
              </a:p>
              <a:p>
                <a:r>
                  <a:rPr lang="fr-FR" err="1"/>
                  <a:t>What</a:t>
                </a:r>
                <a:r>
                  <a:rPr lang="fr-FR"/>
                  <a:t> if YY at the end of the bar?</a:t>
                </a:r>
              </a:p>
              <a:p>
                <a:pPr lvl="1"/>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𝑦𝑦</m:t>
                        </m:r>
                      </m:sub>
                    </m:sSub>
                  </m:oMath>
                </a14:m>
                <a:r>
                  <a:rPr lang="fr-FR"/>
                  <a:t> SMALLER?</a:t>
                </a:r>
              </a:p>
              <a:p>
                <a:pPr lvl="1"/>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𝑦𝑦</m:t>
                        </m:r>
                      </m:sub>
                    </m:sSub>
                  </m:oMath>
                </a14:m>
                <a:r>
                  <a:rPr lang="fr-FR"/>
                  <a:t> BIGGER?</a:t>
                </a:r>
              </a:p>
              <a:p>
                <a:pPr lvl="1"/>
                <a:endParaRPr lang="fr-FR"/>
              </a:p>
              <a:p>
                <a:endParaRPr lang="fr-F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12715" y="1825625"/>
                <a:ext cx="4641085" cy="4351338"/>
              </a:xfrm>
              <a:blipFill>
                <a:blip r:embed="rId2"/>
                <a:stretch>
                  <a:fillRect l="-2362" t="-140"/>
                </a:stretch>
              </a:blipFill>
            </p:spPr>
            <p:txBody>
              <a:bodyPr/>
              <a:lstStyle/>
              <a:p>
                <a:r>
                  <a:rPr lang="en-US">
                    <a:noFill/>
                  </a:rPr>
                  <a:t> </a:t>
                </a:r>
              </a:p>
            </p:txBody>
          </p:sp>
        </mc:Fallback>
      </mc:AlternateContent>
      <p:sp>
        <p:nvSpPr>
          <p:cNvPr id="8" name="TextBox 7"/>
          <p:cNvSpPr txBox="1"/>
          <p:nvPr/>
        </p:nvSpPr>
        <p:spPr>
          <a:xfrm>
            <a:off x="9277350" y="120968"/>
            <a:ext cx="2682722" cy="369332"/>
          </a:xfrm>
          <a:prstGeom prst="rect">
            <a:avLst/>
          </a:prstGeom>
          <a:noFill/>
        </p:spPr>
        <p:txBody>
          <a:bodyPr wrap="none" rtlCol="0">
            <a:spAutoFit/>
          </a:bodyPr>
          <a:lstStyle/>
          <a:p>
            <a:r>
              <a:rPr lang="en-GB"/>
              <a:t>Mechanics in Drive System</a:t>
            </a:r>
            <a:endParaRPr lang="fr-F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 y="1934845"/>
            <a:ext cx="5874515" cy="397065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CB7082-91D9-486D-BC18-C01817F65BA2}"/>
                  </a:ext>
                </a:extLst>
              </p:cNvPr>
              <p:cNvSpPr txBox="1"/>
              <p:nvPr/>
            </p:nvSpPr>
            <p:spPr>
              <a:xfrm>
                <a:off x="9486900" y="2362200"/>
                <a:ext cx="1421095" cy="566694"/>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𝑑𝑚</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𝑙</m:t>
                          </m:r>
                        </m:den>
                      </m:f>
                      <m:r>
                        <a:rPr lang="en-GB" b="0" i="1" smtClean="0">
                          <a:latin typeface="Cambria Math" panose="02040503050406030204" pitchFamily="18" charset="0"/>
                        </a:rPr>
                        <m:t>𝑑𝑥</m:t>
                      </m:r>
                    </m:oMath>
                  </m:oMathPara>
                </a14:m>
                <a:endParaRPr lang="en-GB"/>
              </a:p>
            </p:txBody>
          </p:sp>
        </mc:Choice>
        <mc:Fallback xmlns="">
          <p:sp>
            <p:nvSpPr>
              <p:cNvPr id="7" name="TextBox 6">
                <a:extLst>
                  <a:ext uri="{FF2B5EF4-FFF2-40B4-BE49-F238E27FC236}">
                    <a16:creationId xmlns:a16="http://schemas.microsoft.com/office/drawing/2014/main" id="{11CB7082-91D9-486D-BC18-C01817F65BA2}"/>
                  </a:ext>
                </a:extLst>
              </p:cNvPr>
              <p:cNvSpPr txBox="1">
                <a:spLocks noRot="1" noChangeAspect="1" noMove="1" noResize="1" noEditPoints="1" noAdjustHandles="1" noChangeArrowheads="1" noChangeShapeType="1" noTextEdit="1"/>
              </p:cNvSpPr>
              <p:nvPr/>
            </p:nvSpPr>
            <p:spPr>
              <a:xfrm>
                <a:off x="9486900" y="2362200"/>
                <a:ext cx="1421095" cy="566694"/>
              </a:xfrm>
              <a:prstGeom prst="rect">
                <a:avLst/>
              </a:prstGeom>
              <a:blipFill>
                <a:blip r:embed="rId4"/>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DE096CE-2E26-484D-88DF-14AAE970E508}"/>
              </a:ext>
            </a:extLst>
          </p:cNvPr>
          <p:cNvCxnSpPr/>
          <p:nvPr/>
        </p:nvCxnSpPr>
        <p:spPr>
          <a:xfrm>
            <a:off x="928785" y="2049356"/>
            <a:ext cx="0" cy="2412154"/>
          </a:xfrm>
          <a:prstGeom prst="line">
            <a:avLst/>
          </a:prstGeom>
          <a:ln w="571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9E52F2-846A-4E08-A459-527EEFC8A47F}"/>
              </a:ext>
            </a:extLst>
          </p:cNvPr>
          <p:cNvSpPr txBox="1"/>
          <p:nvPr/>
        </p:nvSpPr>
        <p:spPr>
          <a:xfrm>
            <a:off x="751146" y="1571213"/>
            <a:ext cx="370614" cy="3539430"/>
          </a:xfrm>
          <a:prstGeom prst="rect">
            <a:avLst/>
          </a:prstGeom>
          <a:noFill/>
        </p:spPr>
        <p:txBody>
          <a:bodyPr wrap="none" rtlCol="0">
            <a:spAutoFit/>
          </a:bodyPr>
          <a:lstStyle/>
          <a:p>
            <a:r>
              <a:rPr lang="en-GB" sz="2800" b="1"/>
              <a:t>Y</a:t>
            </a:r>
          </a:p>
          <a:p>
            <a:endParaRPr lang="en-GB" sz="2800" b="1"/>
          </a:p>
          <a:p>
            <a:endParaRPr lang="en-GB" sz="2800" b="1"/>
          </a:p>
          <a:p>
            <a:endParaRPr lang="en-GB" sz="2800" b="1"/>
          </a:p>
          <a:p>
            <a:endParaRPr lang="en-GB" sz="2800" b="1"/>
          </a:p>
          <a:p>
            <a:endParaRPr lang="en-GB" sz="2800" b="1"/>
          </a:p>
          <a:p>
            <a:endParaRPr lang="en-GB" sz="2800" b="1"/>
          </a:p>
          <a:p>
            <a:r>
              <a:rPr lang="en-GB" sz="2800" b="1"/>
              <a:t>Y</a:t>
            </a:r>
          </a:p>
        </p:txBody>
      </p:sp>
      <p:cxnSp>
        <p:nvCxnSpPr>
          <p:cNvPr id="13" name="Straight Arrow Connector 12">
            <a:extLst>
              <a:ext uri="{FF2B5EF4-FFF2-40B4-BE49-F238E27FC236}">
                <a16:creationId xmlns:a16="http://schemas.microsoft.com/office/drawing/2014/main" id="{4C7BE623-FEC2-4F66-8B78-D30A73D2E189}"/>
              </a:ext>
            </a:extLst>
          </p:cNvPr>
          <p:cNvCxnSpPr>
            <a:cxnSpLocks/>
            <a:stCxn id="9" idx="1"/>
          </p:cNvCxnSpPr>
          <p:nvPr/>
        </p:nvCxnSpPr>
        <p:spPr>
          <a:xfrm flipH="1" flipV="1">
            <a:off x="1284006" y="4792133"/>
            <a:ext cx="5324612" cy="462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6D2A11D-99B5-424D-AC2A-999B0EE88385}"/>
              </a:ext>
            </a:extLst>
          </p:cNvPr>
          <p:cNvSpPr/>
          <p:nvPr/>
        </p:nvSpPr>
        <p:spPr>
          <a:xfrm>
            <a:off x="7893934" y="1765139"/>
            <a:ext cx="225707" cy="34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 name="Group 20">
            <a:extLst>
              <a:ext uri="{FF2B5EF4-FFF2-40B4-BE49-F238E27FC236}">
                <a16:creationId xmlns:a16="http://schemas.microsoft.com/office/drawing/2014/main" id="{8155D683-0A44-410C-995E-18B69DBD7478}"/>
              </a:ext>
            </a:extLst>
          </p:cNvPr>
          <p:cNvGrpSpPr/>
          <p:nvPr/>
        </p:nvGrpSpPr>
        <p:grpSpPr>
          <a:xfrm>
            <a:off x="2466975" y="4001294"/>
            <a:ext cx="3000960" cy="392694"/>
            <a:chOff x="2466975" y="4001294"/>
            <a:chExt cx="3000960" cy="392694"/>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22E0DBD-E1B2-42BB-B066-00E248ADD429}"/>
                    </a:ext>
                  </a:extLst>
                </p:cNvPr>
                <p:cNvSpPr txBox="1"/>
                <p:nvPr/>
              </p:nvSpPr>
              <p:spPr>
                <a:xfrm>
                  <a:off x="2466975" y="4024656"/>
                  <a:ext cx="317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m:t>
                        </m:r>
                      </m:oMath>
                    </m:oMathPara>
                  </a14:m>
                  <a:endParaRPr lang="en-GB"/>
                </a:p>
              </p:txBody>
            </p:sp>
          </mc:Choice>
          <mc:Fallback xmlns="">
            <p:sp>
              <p:nvSpPr>
                <p:cNvPr id="19" name="TextBox 18">
                  <a:extLst>
                    <a:ext uri="{FF2B5EF4-FFF2-40B4-BE49-F238E27FC236}">
                      <a16:creationId xmlns:a16="http://schemas.microsoft.com/office/drawing/2014/main" id="{522E0DBD-E1B2-42BB-B066-00E248ADD429}"/>
                    </a:ext>
                  </a:extLst>
                </p:cNvPr>
                <p:cNvSpPr txBox="1">
                  <a:spLocks noRot="1" noChangeAspect="1" noMove="1" noResize="1" noEditPoints="1" noAdjustHandles="1" noChangeArrowheads="1" noChangeShapeType="1" noTextEdit="1"/>
                </p:cNvSpPr>
                <p:nvPr/>
              </p:nvSpPr>
              <p:spPr>
                <a:xfrm>
                  <a:off x="2466975" y="4024656"/>
                  <a:ext cx="31701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A7BEA2B-638D-4451-AE86-88B996B71127}"/>
                    </a:ext>
                  </a:extLst>
                </p:cNvPr>
                <p:cNvSpPr txBox="1"/>
                <p:nvPr/>
              </p:nvSpPr>
              <p:spPr>
                <a:xfrm>
                  <a:off x="5150925" y="4001294"/>
                  <a:ext cx="317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m:t>
                        </m:r>
                      </m:oMath>
                    </m:oMathPara>
                  </a14:m>
                  <a:endParaRPr lang="en-GB"/>
                </a:p>
              </p:txBody>
            </p:sp>
          </mc:Choice>
          <mc:Fallback xmlns="">
            <p:sp>
              <p:nvSpPr>
                <p:cNvPr id="20" name="TextBox 19">
                  <a:extLst>
                    <a:ext uri="{FF2B5EF4-FFF2-40B4-BE49-F238E27FC236}">
                      <a16:creationId xmlns:a16="http://schemas.microsoft.com/office/drawing/2014/main" id="{0A7BEA2B-638D-4451-AE86-88B996B71127}"/>
                    </a:ext>
                  </a:extLst>
                </p:cNvPr>
                <p:cNvSpPr txBox="1">
                  <a:spLocks noRot="1" noChangeAspect="1" noMove="1" noResize="1" noEditPoints="1" noAdjustHandles="1" noChangeArrowheads="1" noChangeShapeType="1" noTextEdit="1"/>
                </p:cNvSpPr>
                <p:nvPr/>
              </p:nvSpPr>
              <p:spPr>
                <a:xfrm>
                  <a:off x="5150925" y="4001294"/>
                  <a:ext cx="317010" cy="369332"/>
                </a:xfrm>
                <a:prstGeom prst="rect">
                  <a:avLst/>
                </a:prstGeom>
                <a:blipFill>
                  <a:blip r:embed="rId5"/>
                  <a:stretch>
                    <a:fillRect/>
                  </a:stretch>
                </a:blipFill>
              </p:spPr>
              <p:txBody>
                <a:bodyPr/>
                <a:lstStyle/>
                <a:p>
                  <a:r>
                    <a:rPr lang="en-US">
                      <a:noFill/>
                    </a:rPr>
                    <a:t> </a:t>
                  </a:r>
                </a:p>
              </p:txBody>
            </p:sp>
          </mc:Fallback>
        </mc:AlternateContent>
      </p:grpSp>
      <p:sp>
        <p:nvSpPr>
          <p:cNvPr id="9" name="Rectangle 8">
            <a:extLst>
              <a:ext uri="{FF2B5EF4-FFF2-40B4-BE49-F238E27FC236}">
                <a16:creationId xmlns:a16="http://schemas.microsoft.com/office/drawing/2014/main" id="{7B39F9A3-9647-431E-8AA4-D6D4526D863E}"/>
              </a:ext>
            </a:extLst>
          </p:cNvPr>
          <p:cNvSpPr/>
          <p:nvPr/>
        </p:nvSpPr>
        <p:spPr>
          <a:xfrm>
            <a:off x="6608618" y="4393988"/>
            <a:ext cx="4832236" cy="1721578"/>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909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B9DD0F-E8CE-41C4-936B-CC6F89B1CA13}"/>
              </a:ext>
            </a:extLst>
          </p:cNvPr>
          <p:cNvSpPr/>
          <p:nvPr/>
        </p:nvSpPr>
        <p:spPr>
          <a:xfrm>
            <a:off x="928785" y="3020017"/>
            <a:ext cx="5779168" cy="441984"/>
          </a:xfrm>
          <a:prstGeom prst="rect">
            <a:avLst/>
          </a:prstGeom>
          <a:solidFill>
            <a:srgbClr val="E7EE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p:nvPr>
        </p:nvSpPr>
        <p:spPr/>
        <p:txBody>
          <a:bodyPr/>
          <a:lstStyle/>
          <a:p>
            <a:endParaRPr lang="fr-FR"/>
          </a:p>
        </p:txBody>
      </p:sp>
      <p:sp>
        <p:nvSpPr>
          <p:cNvPr id="5" name="Rectangle 4"/>
          <p:cNvSpPr/>
          <p:nvPr/>
        </p:nvSpPr>
        <p:spPr>
          <a:xfrm>
            <a:off x="266700" y="666234"/>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718" y="742434"/>
            <a:ext cx="6445682" cy="523220"/>
          </a:xfrm>
          <a:prstGeom prst="rect">
            <a:avLst/>
          </a:prstGeom>
        </p:spPr>
        <p:txBody>
          <a:bodyPr wrap="square">
            <a:spAutoFit/>
          </a:bodyPr>
          <a:lstStyle/>
          <a:p>
            <a:r>
              <a:rPr lang="fr-FR" sz="2800"/>
              <a:t>Moment of </a:t>
            </a:r>
            <a:r>
              <a:rPr lang="fr-FR" sz="2800" err="1"/>
              <a:t>Inertia</a:t>
            </a:r>
            <a:r>
              <a:rPr lang="fr-FR" sz="2800"/>
              <a:t> - Bar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12715" y="1825625"/>
                <a:ext cx="4641085" cy="4351338"/>
              </a:xfrm>
            </p:spPr>
            <p:txBody>
              <a:bodyPr>
                <a:normAutofit/>
              </a:bodyPr>
              <a:lstStyle/>
              <a:p>
                <a:r>
                  <a:rPr lang="en-GB"/>
                  <a:t> </a:t>
                </a:r>
                <a14:m>
                  <m:oMath xmlns:m="http://schemas.openxmlformats.org/officeDocument/2006/math">
                    <m:r>
                      <m:rPr>
                        <m:sty m:val="p"/>
                      </m:rPr>
                      <a:rPr lang="en-GB" b="0" i="0" smtClean="0">
                        <a:latin typeface="Cambria Math" panose="02040503050406030204" pitchFamily="18" charset="0"/>
                      </a:rPr>
                      <m:t>J</m:t>
                    </m:r>
                    <m:r>
                      <a:rPr lang="en-GB" i="1">
                        <a:latin typeface="Cambria Math" panose="02040503050406030204" pitchFamily="18" charset="0"/>
                      </a:rPr>
                      <m:t>=</m:t>
                    </m:r>
                    <m:nary>
                      <m:naryPr>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𝑚</m:t>
                        </m:r>
                      </m:sub>
                      <m:sup/>
                      <m:e>
                        <m:sSup>
                          <m:sSupPr>
                            <m:ctrlPr>
                              <a:rPr lang="en-GB"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2</m:t>
                            </m:r>
                          </m:sup>
                        </m:sSup>
                        <m:r>
                          <a:rPr lang="en-GB" b="0" i="1" smtClean="0">
                            <a:latin typeface="Cambria Math" panose="02040503050406030204" pitchFamily="18" charset="0"/>
                          </a:rPr>
                          <m:t>𝑑𝑚</m:t>
                        </m:r>
                      </m:e>
                    </m:nary>
                  </m:oMath>
                </a14:m>
                <a:endParaRPr lang="en-GB"/>
              </a:p>
              <a:p>
                <a:endParaRPr lang="en-GB"/>
              </a:p>
              <a:p>
                <a:r>
                  <a:rPr lang="en-GB"/>
                  <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𝐽</m:t>
                        </m:r>
                      </m:e>
                      <m:sub>
                        <m:r>
                          <a:rPr lang="en-GB" b="0" i="1" smtClean="0">
                            <a:latin typeface="Cambria Math" panose="02040503050406030204" pitchFamily="18" charset="0"/>
                          </a:rPr>
                          <m:t>𝑦𝑦</m:t>
                        </m:r>
                      </m:sub>
                    </m:sSub>
                    <m:r>
                      <a:rPr lang="en-GB" i="1">
                        <a:latin typeface="Cambria Math" panose="02040503050406030204" pitchFamily="18" charset="0"/>
                      </a:rPr>
                      <m:t>=</m:t>
                    </m:r>
                    <m:nary>
                      <m:naryPr>
                        <m:ctrlPr>
                          <a:rPr lang="en-GB" i="1">
                            <a:latin typeface="Cambria Math" panose="02040503050406030204" pitchFamily="18" charset="0"/>
                          </a:rPr>
                        </m:ctrlPr>
                      </m:naryPr>
                      <m:sub>
                        <m:r>
                          <m:rPr>
                            <m:brk m:alnAt="15"/>
                          </m:rPr>
                          <a:rPr lang="en-GB" b="0" i="1" smtClean="0">
                            <a:latin typeface="Cambria Math" panose="02040503050406030204" pitchFamily="18" charset="0"/>
                          </a:rPr>
                          <m:t>−</m:t>
                        </m:r>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r>
                          <a:rPr lang="en-GB" b="0" i="1" smtClean="0">
                            <a:latin typeface="Cambria Math" panose="02040503050406030204" pitchFamily="18" charset="0"/>
                          </a:rPr>
                          <m:t>𝑙</m:t>
                        </m:r>
                      </m:sub>
                      <m:sup>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r>
                          <a:rPr lang="en-GB" b="0" i="1" smtClean="0">
                            <a:latin typeface="Cambria Math" panose="02040503050406030204" pitchFamily="18" charset="0"/>
                          </a:rPr>
                          <m:t>𝑙</m:t>
                        </m:r>
                      </m:sup>
                      <m:e>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𝑙</m:t>
                            </m:r>
                          </m:den>
                        </m:f>
                        <m:r>
                          <a:rPr lang="en-GB" i="1">
                            <a:latin typeface="Cambria Math" panose="02040503050406030204" pitchFamily="18" charset="0"/>
                          </a:rPr>
                          <m:t>𝑑</m:t>
                        </m:r>
                        <m:r>
                          <a:rPr lang="en-GB" b="0" i="1" smtClean="0">
                            <a:latin typeface="Cambria Math" panose="02040503050406030204" pitchFamily="18" charset="0"/>
                          </a:rPr>
                          <m:t>𝑥</m:t>
                        </m:r>
                      </m:e>
                    </m:nary>
                  </m:oMath>
                </a14:m>
                <a:endParaRPr lang="en-GB"/>
              </a:p>
              <a:p>
                <a:r>
                  <a:rPr lang="en-GB"/>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𝑦𝑦</m:t>
                        </m:r>
                      </m:sub>
                    </m:sSub>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𝑚𝑙</m:t>
                            </m:r>
                          </m:e>
                          <m:sup>
                            <m:r>
                              <a:rPr lang="en-GB" i="1">
                                <a:latin typeface="Cambria Math" panose="02040503050406030204" pitchFamily="18" charset="0"/>
                              </a:rPr>
                              <m:t>2</m:t>
                            </m:r>
                          </m:sup>
                        </m:sSup>
                      </m:num>
                      <m:den>
                        <m:r>
                          <a:rPr lang="en-GB" b="0" i="1" smtClean="0">
                            <a:latin typeface="Cambria Math" panose="02040503050406030204" pitchFamily="18" charset="0"/>
                          </a:rPr>
                          <m:t>1</m:t>
                        </m:r>
                        <m:r>
                          <a:rPr lang="en-GB" i="1">
                            <a:latin typeface="Cambria Math" panose="02040503050406030204" pitchFamily="18" charset="0"/>
                          </a:rPr>
                          <m:t>2</m:t>
                        </m:r>
                      </m:den>
                    </m:f>
                  </m:oMath>
                </a14:m>
                <a:endParaRPr lang="en-GB"/>
              </a:p>
              <a:p>
                <a:r>
                  <a:rPr lang="en-GB"/>
                  <a:t>Mass is further away from the axis:</a:t>
                </a:r>
              </a:p>
              <a:p>
                <a:pPr lvl="1"/>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𝑦𝑦</m:t>
                        </m:r>
                      </m:sub>
                    </m:sSub>
                    <m:r>
                      <a:rPr lang="en-GB" i="1">
                        <a:latin typeface="Cambria Math" panose="02040503050406030204" pitchFamily="18" charset="0"/>
                      </a:rPr>
                      <m:t>=</m:t>
                    </m:r>
                    <m:nary>
                      <m:naryPr>
                        <m:ctrlPr>
                          <a:rPr lang="en-GB" i="1">
                            <a:latin typeface="Cambria Math" panose="02040503050406030204" pitchFamily="18" charset="0"/>
                          </a:rPr>
                        </m:ctrlPr>
                      </m:naryPr>
                      <m:sub>
                        <m:r>
                          <a:rPr lang="en-GB" b="0" i="1" smtClean="0">
                            <a:latin typeface="Cambria Math" panose="02040503050406030204" pitchFamily="18" charset="0"/>
                          </a:rPr>
                          <m:t>0</m:t>
                        </m:r>
                      </m:sub>
                      <m:sup>
                        <m:r>
                          <a:rPr lang="en-GB" b="0" i="1" smtClean="0">
                            <a:latin typeface="Cambria Math" panose="02040503050406030204" pitchFamily="18" charset="0"/>
                          </a:rPr>
                          <m:t>𝑙</m:t>
                        </m:r>
                      </m:sup>
                      <m:e>
                        <m:sSup>
                          <m:sSupPr>
                            <m:ctrlPr>
                              <a:rPr lang="en-GB" i="1">
                                <a:latin typeface="Cambria Math" panose="02040503050406030204" pitchFamily="18" charset="0"/>
                              </a:rPr>
                            </m:ctrlPr>
                          </m:sSupPr>
                          <m:e>
                            <m:r>
                              <a:rPr lang="en-GB" i="1">
                                <a:latin typeface="Cambria Math" panose="02040503050406030204" pitchFamily="18" charset="0"/>
                              </a:rPr>
                              <m:t>𝑥</m:t>
                            </m:r>
                          </m:e>
                          <m:sup>
                            <m:r>
                              <a:rPr lang="en-GB" i="1">
                                <a:latin typeface="Cambria Math" panose="02040503050406030204" pitchFamily="18" charset="0"/>
                              </a:rPr>
                              <m:t>2</m:t>
                            </m:r>
                          </m:sup>
                        </m:sSup>
                        <m:r>
                          <a:rPr lang="en-GB" i="1">
                            <a:latin typeface="Cambria Math" panose="02040503050406030204" pitchFamily="18" charset="0"/>
                          </a:rPr>
                          <m:t> </m:t>
                        </m:r>
                        <m:f>
                          <m:fPr>
                            <m:ctrlPr>
                              <a:rPr lang="en-GB" i="1">
                                <a:latin typeface="Cambria Math" panose="02040503050406030204" pitchFamily="18" charset="0"/>
                              </a:rPr>
                            </m:ctrlPr>
                          </m:fPr>
                          <m:num>
                            <m:r>
                              <a:rPr lang="en-GB" i="1">
                                <a:latin typeface="Cambria Math" panose="02040503050406030204" pitchFamily="18" charset="0"/>
                              </a:rPr>
                              <m:t>𝑚</m:t>
                            </m:r>
                          </m:num>
                          <m:den>
                            <m:r>
                              <a:rPr lang="en-GB" i="1">
                                <a:latin typeface="Cambria Math" panose="02040503050406030204" pitchFamily="18" charset="0"/>
                              </a:rPr>
                              <m:t>𝑙</m:t>
                            </m:r>
                          </m:den>
                        </m:f>
                        <m:r>
                          <a:rPr lang="en-GB" i="1">
                            <a:latin typeface="Cambria Math" panose="02040503050406030204" pitchFamily="18" charset="0"/>
                          </a:rPr>
                          <m:t>𝑑𝑥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m:t>
                            </m:r>
                          </m:den>
                        </m:f>
                        <m:r>
                          <a:rPr lang="en-GB" b="0" i="1" smtClean="0">
                            <a:latin typeface="Cambria Math" panose="02040503050406030204" pitchFamily="18" charset="0"/>
                          </a:rPr>
                          <m:t>𝑚</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𝑙</m:t>
                            </m:r>
                          </m:e>
                          <m:sup>
                            <m:r>
                              <a:rPr lang="en-GB" b="0" i="1" smtClean="0">
                                <a:latin typeface="Cambria Math" panose="02040503050406030204" pitchFamily="18" charset="0"/>
                              </a:rPr>
                              <m:t>2</m:t>
                            </m:r>
                          </m:sup>
                        </m:sSup>
                      </m:e>
                    </m:nary>
                  </m:oMath>
                </a14:m>
                <a:endParaRPr lang="en-GB"/>
              </a:p>
              <a:p>
                <a:pPr lvl="1"/>
                <a:endParaRPr lang="en-GB"/>
              </a:p>
              <a:p>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12715" y="1825625"/>
                <a:ext cx="4641085" cy="4351338"/>
              </a:xfrm>
              <a:blipFill>
                <a:blip r:embed="rId3"/>
                <a:stretch>
                  <a:fillRect l="-2362"/>
                </a:stretch>
              </a:blipFill>
            </p:spPr>
            <p:txBody>
              <a:bodyPr/>
              <a:lstStyle/>
              <a:p>
                <a:r>
                  <a:rPr lang="en-US">
                    <a:noFill/>
                  </a:rPr>
                  <a:t> </a:t>
                </a:r>
              </a:p>
            </p:txBody>
          </p:sp>
        </mc:Fallback>
      </mc:AlternateContent>
      <p:sp>
        <p:nvSpPr>
          <p:cNvPr id="8" name="TextBox 7"/>
          <p:cNvSpPr txBox="1"/>
          <p:nvPr/>
        </p:nvSpPr>
        <p:spPr>
          <a:xfrm>
            <a:off x="9277350" y="120968"/>
            <a:ext cx="2682722" cy="369332"/>
          </a:xfrm>
          <a:prstGeom prst="rect">
            <a:avLst/>
          </a:prstGeom>
          <a:noFill/>
        </p:spPr>
        <p:txBody>
          <a:bodyPr wrap="none" rtlCol="0">
            <a:spAutoFit/>
          </a:bodyPr>
          <a:lstStyle/>
          <a:p>
            <a:r>
              <a:rPr lang="en-GB"/>
              <a:t>Mechanics in Drive System</a:t>
            </a:r>
            <a:endParaRPr lang="fr-F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CB7082-91D9-486D-BC18-C01817F65BA2}"/>
                  </a:ext>
                </a:extLst>
              </p:cNvPr>
              <p:cNvSpPr txBox="1"/>
              <p:nvPr/>
            </p:nvSpPr>
            <p:spPr>
              <a:xfrm>
                <a:off x="9486900" y="2362200"/>
                <a:ext cx="1421095" cy="566694"/>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𝑑𝑚</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𝑙</m:t>
                          </m:r>
                        </m:den>
                      </m:f>
                      <m:r>
                        <a:rPr lang="en-GB" b="0" i="1" smtClean="0">
                          <a:latin typeface="Cambria Math" panose="02040503050406030204" pitchFamily="18" charset="0"/>
                        </a:rPr>
                        <m:t>𝑑𝑥</m:t>
                      </m:r>
                    </m:oMath>
                  </m:oMathPara>
                </a14:m>
                <a:endParaRPr lang="en-GB"/>
              </a:p>
            </p:txBody>
          </p:sp>
        </mc:Choice>
        <mc:Fallback xmlns="">
          <p:sp>
            <p:nvSpPr>
              <p:cNvPr id="7" name="TextBox 6">
                <a:extLst>
                  <a:ext uri="{FF2B5EF4-FFF2-40B4-BE49-F238E27FC236}">
                    <a16:creationId xmlns:a16="http://schemas.microsoft.com/office/drawing/2014/main" id="{11CB7082-91D9-486D-BC18-C01817F65BA2}"/>
                  </a:ext>
                </a:extLst>
              </p:cNvPr>
              <p:cNvSpPr txBox="1">
                <a:spLocks noRot="1" noChangeAspect="1" noMove="1" noResize="1" noEditPoints="1" noAdjustHandles="1" noChangeArrowheads="1" noChangeShapeType="1" noTextEdit="1"/>
              </p:cNvSpPr>
              <p:nvPr/>
            </p:nvSpPr>
            <p:spPr>
              <a:xfrm>
                <a:off x="9486900" y="2362200"/>
                <a:ext cx="1421095" cy="566694"/>
              </a:xfrm>
              <a:prstGeom prst="rect">
                <a:avLst/>
              </a:prstGeom>
              <a:blipFill>
                <a:blip r:embed="rId4"/>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DE096CE-2E26-484D-88DF-14AAE970E508}"/>
              </a:ext>
            </a:extLst>
          </p:cNvPr>
          <p:cNvCxnSpPr/>
          <p:nvPr/>
        </p:nvCxnSpPr>
        <p:spPr>
          <a:xfrm>
            <a:off x="928785" y="2049356"/>
            <a:ext cx="0" cy="2412154"/>
          </a:xfrm>
          <a:prstGeom prst="line">
            <a:avLst/>
          </a:prstGeom>
          <a:ln w="571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9E52F2-846A-4E08-A459-527EEFC8A47F}"/>
              </a:ext>
            </a:extLst>
          </p:cNvPr>
          <p:cNvSpPr txBox="1"/>
          <p:nvPr/>
        </p:nvSpPr>
        <p:spPr>
          <a:xfrm>
            <a:off x="755855" y="1571213"/>
            <a:ext cx="370614" cy="3539430"/>
          </a:xfrm>
          <a:prstGeom prst="rect">
            <a:avLst/>
          </a:prstGeom>
          <a:noFill/>
        </p:spPr>
        <p:txBody>
          <a:bodyPr wrap="none" rtlCol="0">
            <a:spAutoFit/>
          </a:bodyPr>
          <a:lstStyle/>
          <a:p>
            <a:r>
              <a:rPr lang="en-GB" sz="2800" b="1"/>
              <a:t>Y</a:t>
            </a:r>
          </a:p>
          <a:p>
            <a:endParaRPr lang="en-GB" sz="2800" b="1"/>
          </a:p>
          <a:p>
            <a:endParaRPr lang="en-GB" sz="2800" b="1"/>
          </a:p>
          <a:p>
            <a:endParaRPr lang="en-GB" sz="2800" b="1"/>
          </a:p>
          <a:p>
            <a:endParaRPr lang="en-GB" sz="2800" b="1"/>
          </a:p>
          <a:p>
            <a:endParaRPr lang="en-GB" sz="2800" b="1"/>
          </a:p>
          <a:p>
            <a:endParaRPr lang="en-GB" sz="2800" b="1"/>
          </a:p>
          <a:p>
            <a:r>
              <a:rPr lang="en-GB" sz="2800" b="1"/>
              <a:t>Y</a:t>
            </a:r>
          </a:p>
        </p:txBody>
      </p:sp>
      <p:sp>
        <p:nvSpPr>
          <p:cNvPr id="12" name="Rectangle 11">
            <a:extLst>
              <a:ext uri="{FF2B5EF4-FFF2-40B4-BE49-F238E27FC236}">
                <a16:creationId xmlns:a16="http://schemas.microsoft.com/office/drawing/2014/main" id="{7FAD429F-44D9-45C1-A209-5CDD53D6FE74}"/>
              </a:ext>
            </a:extLst>
          </p:cNvPr>
          <p:cNvSpPr/>
          <p:nvPr/>
        </p:nvSpPr>
        <p:spPr>
          <a:xfrm>
            <a:off x="7893934" y="1765139"/>
            <a:ext cx="225707" cy="34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67F2E66A-8A48-41D2-8A52-87F54BF7C9DD}"/>
              </a:ext>
            </a:extLst>
          </p:cNvPr>
          <p:cNvGrpSpPr/>
          <p:nvPr/>
        </p:nvGrpSpPr>
        <p:grpSpPr>
          <a:xfrm>
            <a:off x="958767" y="2222809"/>
            <a:ext cx="4307153" cy="1569231"/>
            <a:chOff x="2834187" y="2227708"/>
            <a:chExt cx="4307153" cy="1569231"/>
          </a:xfrm>
        </p:grpSpPr>
        <p:sp>
          <p:nvSpPr>
            <p:cNvPr id="21" name="Rectangle 20">
              <a:extLst>
                <a:ext uri="{FF2B5EF4-FFF2-40B4-BE49-F238E27FC236}">
                  <a16:creationId xmlns:a16="http://schemas.microsoft.com/office/drawing/2014/main" id="{60EA805C-2573-4F32-80CD-A2CB6E504324}"/>
                </a:ext>
              </a:extLst>
            </p:cNvPr>
            <p:cNvSpPr/>
            <p:nvPr/>
          </p:nvSpPr>
          <p:spPr>
            <a:xfrm>
              <a:off x="6909872" y="3024915"/>
              <a:ext cx="231468" cy="441985"/>
            </a:xfrm>
            <a:prstGeom prst="rect">
              <a:avLst/>
            </a:prstGeom>
            <a:solidFill>
              <a:srgbClr val="32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2" name="TextBox 21">
              <a:extLst>
                <a:ext uri="{FF2B5EF4-FFF2-40B4-BE49-F238E27FC236}">
                  <a16:creationId xmlns:a16="http://schemas.microsoft.com/office/drawing/2014/main" id="{4944991D-98E3-478E-98B3-7A02FB1E2E33}"/>
                </a:ext>
              </a:extLst>
            </p:cNvPr>
            <p:cNvSpPr txBox="1"/>
            <p:nvPr/>
          </p:nvSpPr>
          <p:spPr>
            <a:xfrm>
              <a:off x="6459616" y="3335274"/>
              <a:ext cx="591829" cy="461665"/>
            </a:xfrm>
            <a:prstGeom prst="rect">
              <a:avLst/>
            </a:prstGeom>
            <a:noFill/>
          </p:spPr>
          <p:txBody>
            <a:bodyPr wrap="none" rtlCol="0">
              <a:spAutoFit/>
            </a:bodyPr>
            <a:lstStyle/>
            <a:p>
              <a:r>
                <a:rPr lang="en-GB" sz="2400"/>
                <a:t>dm</a:t>
              </a:r>
              <a:endParaRPr lang="en-GB" sz="2400" baseline="-25000"/>
            </a:p>
          </p:txBody>
        </p:sp>
        <p:cxnSp>
          <p:nvCxnSpPr>
            <p:cNvPr id="23" name="Straight Arrow Connector 22">
              <a:extLst>
                <a:ext uri="{FF2B5EF4-FFF2-40B4-BE49-F238E27FC236}">
                  <a16:creationId xmlns:a16="http://schemas.microsoft.com/office/drawing/2014/main" id="{CCDC2F3C-0FDF-42E2-B5B3-FEF58FB494B9}"/>
                </a:ext>
              </a:extLst>
            </p:cNvPr>
            <p:cNvCxnSpPr>
              <a:cxnSpLocks/>
            </p:cNvCxnSpPr>
            <p:nvPr/>
          </p:nvCxnSpPr>
          <p:spPr>
            <a:xfrm>
              <a:off x="2834187" y="2662194"/>
              <a:ext cx="407568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516B869-8C3B-4ABD-88A9-B16EE54103A1}"/>
                </a:ext>
              </a:extLst>
            </p:cNvPr>
            <p:cNvSpPr txBox="1"/>
            <p:nvPr/>
          </p:nvSpPr>
          <p:spPr>
            <a:xfrm>
              <a:off x="4727474" y="2227708"/>
              <a:ext cx="317716" cy="461665"/>
            </a:xfrm>
            <a:prstGeom prst="rect">
              <a:avLst/>
            </a:prstGeom>
            <a:noFill/>
          </p:spPr>
          <p:txBody>
            <a:bodyPr wrap="none" rtlCol="0">
              <a:spAutoFit/>
            </a:bodyPr>
            <a:lstStyle/>
            <a:p>
              <a:r>
                <a:rPr lang="en-GB" sz="2400"/>
                <a:t>x</a:t>
              </a:r>
              <a:endParaRPr lang="en-GB" sz="2400" baseline="-25000"/>
            </a:p>
          </p:txBody>
        </p:sp>
      </p:grpSp>
      <p:cxnSp>
        <p:nvCxnSpPr>
          <p:cNvPr id="28" name="Straight Arrow Connector 27">
            <a:extLst>
              <a:ext uri="{FF2B5EF4-FFF2-40B4-BE49-F238E27FC236}">
                <a16:creationId xmlns:a16="http://schemas.microsoft.com/office/drawing/2014/main" id="{70715C92-1513-4DCB-BDBB-6AA44E236863}"/>
              </a:ext>
            </a:extLst>
          </p:cNvPr>
          <p:cNvCxnSpPr>
            <a:cxnSpLocks/>
          </p:cNvCxnSpPr>
          <p:nvPr/>
        </p:nvCxnSpPr>
        <p:spPr>
          <a:xfrm>
            <a:off x="901024" y="4215746"/>
            <a:ext cx="5788986" cy="95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502114E-B755-450B-BA4D-FDA608A99382}"/>
                  </a:ext>
                </a:extLst>
              </p:cNvPr>
              <p:cNvSpPr txBox="1"/>
              <p:nvPr/>
            </p:nvSpPr>
            <p:spPr>
              <a:xfrm flipH="1">
                <a:off x="2797809" y="4228106"/>
                <a:ext cx="37061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𝑙</m:t>
                      </m:r>
                    </m:oMath>
                  </m:oMathPara>
                </a14:m>
                <a:endParaRPr lang="en-GB" sz="2400"/>
              </a:p>
            </p:txBody>
          </p:sp>
        </mc:Choice>
        <mc:Fallback xmlns="">
          <p:sp>
            <p:nvSpPr>
              <p:cNvPr id="31" name="TextBox 30">
                <a:extLst>
                  <a:ext uri="{FF2B5EF4-FFF2-40B4-BE49-F238E27FC236}">
                    <a16:creationId xmlns:a16="http://schemas.microsoft.com/office/drawing/2014/main" id="{1502114E-B755-450B-BA4D-FDA608A99382}"/>
                  </a:ext>
                </a:extLst>
              </p:cNvPr>
              <p:cNvSpPr txBox="1">
                <a:spLocks noRot="1" noChangeAspect="1" noMove="1" noResize="1" noEditPoints="1" noAdjustHandles="1" noChangeArrowheads="1" noChangeShapeType="1" noTextEdit="1"/>
              </p:cNvSpPr>
              <p:nvPr/>
            </p:nvSpPr>
            <p:spPr>
              <a:xfrm flipH="1">
                <a:off x="2797809" y="4228106"/>
                <a:ext cx="370614"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3816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D4C7-2CC8-6E46-A342-1676E5A047BC}"/>
              </a:ext>
            </a:extLst>
          </p:cNvPr>
          <p:cNvSpPr>
            <a:spLocks noGrp="1"/>
          </p:cNvSpPr>
          <p:nvPr>
            <p:ph type="title"/>
          </p:nvPr>
        </p:nvSpPr>
        <p:spPr/>
        <p:txBody>
          <a:bodyPr/>
          <a:lstStyle/>
          <a:p>
            <a:r>
              <a:rPr lang="en-GB" dirty="0"/>
              <a:t>Conservation of the angular momentum </a:t>
            </a:r>
          </a:p>
        </p:txBody>
      </p:sp>
      <p:pic>
        <p:nvPicPr>
          <p:cNvPr id="6" name="Picture 5">
            <a:extLst>
              <a:ext uri="{FF2B5EF4-FFF2-40B4-BE49-F238E27FC236}">
                <a16:creationId xmlns:a16="http://schemas.microsoft.com/office/drawing/2014/main" id="{8B141E48-A2BD-F447-8817-4D060E7F7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90276"/>
            <a:ext cx="7105926" cy="3987214"/>
          </a:xfrm>
          <a:prstGeom prst="rect">
            <a:avLst/>
          </a:prstGeom>
        </p:spPr>
      </p:pic>
      <p:sp>
        <p:nvSpPr>
          <p:cNvPr id="3" name="TextBox 2">
            <a:extLst>
              <a:ext uri="{FF2B5EF4-FFF2-40B4-BE49-F238E27FC236}">
                <a16:creationId xmlns:a16="http://schemas.microsoft.com/office/drawing/2014/main" id="{49C970A9-DDAB-4374-A13C-43EDF767827F}"/>
              </a:ext>
            </a:extLst>
          </p:cNvPr>
          <p:cNvSpPr txBox="1"/>
          <p:nvPr/>
        </p:nvSpPr>
        <p:spPr>
          <a:xfrm>
            <a:off x="8202506" y="3429000"/>
            <a:ext cx="3251468" cy="1200329"/>
          </a:xfrm>
          <a:prstGeom prst="rect">
            <a:avLst/>
          </a:prstGeom>
          <a:noFill/>
        </p:spPr>
        <p:txBody>
          <a:bodyPr wrap="none" rtlCol="0">
            <a:spAutoFit/>
          </a:bodyPr>
          <a:lstStyle/>
          <a:p>
            <a:r>
              <a:rPr lang="en-GB" dirty="0"/>
              <a:t>Limbs close to the rotational axis</a:t>
            </a:r>
          </a:p>
          <a:p>
            <a:pPr marL="285750" indent="-285750">
              <a:buFont typeface="Wingdings" panose="05000000000000000000" pitchFamily="2" charset="2"/>
              <a:buChar char="Ä"/>
            </a:pPr>
            <a:r>
              <a:rPr lang="en-GB" dirty="0">
                <a:highlight>
                  <a:srgbClr val="FFFF00"/>
                </a:highlight>
              </a:rPr>
              <a:t>Smaller Moment of Inertia</a:t>
            </a:r>
          </a:p>
          <a:p>
            <a:pPr marL="742950" lvl="1" indent="-285750">
              <a:buFont typeface="Wingdings" panose="05000000000000000000" pitchFamily="2" charset="2"/>
              <a:buChar char="Ä"/>
            </a:pPr>
            <a:r>
              <a:rPr lang="en-GB" dirty="0"/>
              <a:t>Bigger angular speed</a:t>
            </a:r>
          </a:p>
          <a:p>
            <a:endParaRPr lang="en-GB" dirty="0"/>
          </a:p>
        </p:txBody>
      </p:sp>
      <p:sp>
        <p:nvSpPr>
          <p:cNvPr id="5" name="TextBox 4">
            <a:extLst>
              <a:ext uri="{FF2B5EF4-FFF2-40B4-BE49-F238E27FC236}">
                <a16:creationId xmlns:a16="http://schemas.microsoft.com/office/drawing/2014/main" id="{0B4E4256-192C-482B-8727-4D0DF8F4CE14}"/>
              </a:ext>
            </a:extLst>
          </p:cNvPr>
          <p:cNvSpPr txBox="1"/>
          <p:nvPr/>
        </p:nvSpPr>
        <p:spPr>
          <a:xfrm>
            <a:off x="8184649" y="2318167"/>
            <a:ext cx="3287182" cy="1200329"/>
          </a:xfrm>
          <a:prstGeom prst="rect">
            <a:avLst/>
          </a:prstGeom>
          <a:noFill/>
        </p:spPr>
        <p:txBody>
          <a:bodyPr wrap="none" rtlCol="0">
            <a:spAutoFit/>
          </a:bodyPr>
          <a:lstStyle/>
          <a:p>
            <a:r>
              <a:rPr lang="en-GB" dirty="0"/>
              <a:t>Limbs far from the rotational axis</a:t>
            </a:r>
          </a:p>
          <a:p>
            <a:pPr marL="285750" indent="-285750">
              <a:buFont typeface="Wingdings" panose="05000000000000000000" pitchFamily="2" charset="2"/>
              <a:buChar char="Ä"/>
            </a:pPr>
            <a:r>
              <a:rPr lang="en-GB" dirty="0">
                <a:highlight>
                  <a:srgbClr val="FFFF00"/>
                </a:highlight>
              </a:rPr>
              <a:t>Bigger Moment of Inertia</a:t>
            </a:r>
          </a:p>
          <a:p>
            <a:pPr marL="742950" lvl="1" indent="-285750">
              <a:buFont typeface="Wingdings" panose="05000000000000000000" pitchFamily="2" charset="2"/>
              <a:buChar char="Ä"/>
            </a:pPr>
            <a:r>
              <a:rPr lang="en-GB" dirty="0"/>
              <a:t>Smaller angular speed</a:t>
            </a:r>
          </a:p>
          <a:p>
            <a:endParaRPr lang="en-GB" dirty="0"/>
          </a:p>
        </p:txBody>
      </p:sp>
    </p:spTree>
    <p:extLst>
      <p:ext uri="{BB962C8B-B14F-4D97-AF65-F5344CB8AC3E}">
        <p14:creationId xmlns:p14="http://schemas.microsoft.com/office/powerpoint/2010/main" val="2475835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 </a:t>
            </a:r>
          </a:p>
        </p:txBody>
      </p:sp>
      <p:sp>
        <p:nvSpPr>
          <p:cNvPr id="5" name="Rectangle 4"/>
          <p:cNvSpPr/>
          <p:nvPr/>
        </p:nvSpPr>
        <p:spPr>
          <a:xfrm>
            <a:off x="266700" y="666234"/>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718" y="742434"/>
            <a:ext cx="6445682" cy="523220"/>
          </a:xfrm>
          <a:prstGeom prst="rect">
            <a:avLst/>
          </a:prstGeom>
        </p:spPr>
        <p:txBody>
          <a:bodyPr wrap="square">
            <a:spAutoFit/>
          </a:bodyPr>
          <a:lstStyle/>
          <a:p>
            <a:r>
              <a:rPr lang="en-GB" sz="2800"/>
              <a:t>Moment of Inertia - Thin disk</a:t>
            </a:r>
            <a:endParaRPr lang="fr-FR" sz="2800"/>
          </a:p>
        </p:txBody>
      </p:sp>
      <p:sp>
        <p:nvSpPr>
          <p:cNvPr id="8" name="TextBox 7"/>
          <p:cNvSpPr txBox="1"/>
          <p:nvPr/>
        </p:nvSpPr>
        <p:spPr>
          <a:xfrm>
            <a:off x="9277350" y="120968"/>
            <a:ext cx="2682722" cy="369332"/>
          </a:xfrm>
          <a:prstGeom prst="rect">
            <a:avLst/>
          </a:prstGeom>
          <a:noFill/>
        </p:spPr>
        <p:txBody>
          <a:bodyPr wrap="none" rtlCol="0">
            <a:spAutoFit/>
          </a:bodyPr>
          <a:lstStyle/>
          <a:p>
            <a:r>
              <a:rPr lang="en-GB"/>
              <a:t>Mechanics in Drive System</a:t>
            </a:r>
            <a:endParaRPr lang="fr-FR"/>
          </a:p>
        </p:txBody>
      </p:sp>
      <p:sp>
        <p:nvSpPr>
          <p:cNvPr id="4" name="Rectangle 3">
            <a:extLst>
              <a:ext uri="{FF2B5EF4-FFF2-40B4-BE49-F238E27FC236}">
                <a16:creationId xmlns:a16="http://schemas.microsoft.com/office/drawing/2014/main" id="{7E8F92F5-1C06-4A6B-969C-E7E6624B9CBA}"/>
              </a:ext>
            </a:extLst>
          </p:cNvPr>
          <p:cNvSpPr/>
          <p:nvPr/>
        </p:nvSpPr>
        <p:spPr>
          <a:xfrm>
            <a:off x="4777891" y="2482808"/>
            <a:ext cx="1550241" cy="502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04239" y="1825625"/>
                <a:ext cx="6055834" cy="4351338"/>
              </a:xfrm>
            </p:spPr>
            <p:txBody>
              <a:bodyPr>
                <a:normAutofit/>
              </a:bodyPr>
              <a:lstStyle/>
              <a:p>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a:solidFill>
                              <a:srgbClr val="7030A0"/>
                            </a:solidFill>
                            <a:latin typeface="Cambria Math" panose="02040503050406030204" pitchFamily="18" charset="0"/>
                          </a:rPr>
                          <m:t>𝑰</m:t>
                        </m:r>
                      </m:e>
                      <m:sub>
                        <m:r>
                          <a:rPr lang="en-GB" b="1" i="1">
                            <a:solidFill>
                              <a:srgbClr val="7030A0"/>
                            </a:solidFill>
                            <a:latin typeface="Cambria Math" panose="02040503050406030204" pitchFamily="18" charset="0"/>
                          </a:rPr>
                          <m:t>𝒛</m:t>
                        </m:r>
                      </m:sub>
                    </m:sSub>
                  </m:oMath>
                </a14:m>
                <a:r>
                  <a:rPr lang="en-GB" b="1" dirty="0"/>
                  <a:t>=</a:t>
                </a:r>
                <a:r>
                  <a:rPr lang="en-GB" dirty="0"/>
                  <a:t> </a:t>
                </a:r>
                <a14:m>
                  <m:oMath xmlns:m="http://schemas.openxmlformats.org/officeDocument/2006/math">
                    <m:nary>
                      <m:naryPr>
                        <m:limLoc m:val="undOvr"/>
                        <m:subHide m:val="on"/>
                        <m:supHide m:val="on"/>
                        <m:ctrlPr>
                          <a:rPr lang="en-GB" i="1">
                            <a:latin typeface="Cambria Math" panose="02040503050406030204" pitchFamily="18" charset="0"/>
                          </a:rPr>
                        </m:ctrlPr>
                      </m:naryPr>
                      <m:sub/>
                      <m:sup/>
                      <m:e>
                        <m:sSup>
                          <m:sSupPr>
                            <m:ctrlPr>
                              <a:rPr lang="en-GB" i="1">
                                <a:latin typeface="Cambria Math" panose="02040503050406030204" pitchFamily="18" charset="0"/>
                              </a:rPr>
                            </m:ctrlPr>
                          </m:sSupPr>
                          <m:e>
                            <m:r>
                              <a:rPr lang="en-GB" b="0" i="1" smtClean="0">
                                <a:latin typeface="Cambria Math" panose="02040503050406030204" pitchFamily="18" charset="0"/>
                              </a:rPr>
                              <m:t>𝑟</m:t>
                            </m:r>
                          </m:e>
                          <m:sup>
                            <m:r>
                              <a:rPr lang="en-GB" i="1">
                                <a:latin typeface="Cambria Math" panose="02040503050406030204" pitchFamily="18" charset="0"/>
                              </a:rPr>
                              <m:t>2</m:t>
                            </m:r>
                          </m:sup>
                        </m:sSup>
                        <m:r>
                          <a:rPr lang="en-GB" i="1">
                            <a:latin typeface="Cambria Math" panose="02040503050406030204" pitchFamily="18" charset="0"/>
                          </a:rPr>
                          <m:t>𝑑𝑚</m:t>
                        </m:r>
                      </m:e>
                    </m:nary>
                  </m:oMath>
                </a14:m>
                <a:endParaRPr lang="en-GB" b="1" dirty="0"/>
              </a:p>
              <a:p>
                <a14:m>
                  <m:oMath xmlns:m="http://schemas.openxmlformats.org/officeDocument/2006/math">
                    <m:r>
                      <a:rPr lang="en-GB" i="1" smtClean="0">
                        <a:latin typeface="Cambria Math" panose="02040503050406030204" pitchFamily="18" charset="0"/>
                      </a:rPr>
                      <m:t>𝑑</m:t>
                    </m:r>
                    <m:r>
                      <a:rPr lang="en-GB" i="1">
                        <a:latin typeface="Cambria Math" panose="02040503050406030204" pitchFamily="18" charset="0"/>
                      </a:rPr>
                      <m:t>𝑚</m:t>
                    </m:r>
                    <m:r>
                      <a:rPr lang="en-GB" b="0" i="1" smtClean="0">
                        <a:latin typeface="Cambria Math" panose="02040503050406030204" pitchFamily="18" charset="0"/>
                      </a:rPr>
                      <m:t>?</m:t>
                    </m:r>
                  </m:oMath>
                </a14:m>
                <a:endParaRPr lang="en-GB" dirty="0"/>
              </a:p>
              <a:p>
                <a:pPr marL="457200" lvl="1"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04239" y="1825625"/>
                <a:ext cx="6055834" cy="4351338"/>
              </a:xfrm>
              <a:blipFill>
                <a:blip r:embed="rId3"/>
                <a:stretch>
                  <a:fillRect t="-1821"/>
                </a:stretch>
              </a:blipFill>
            </p:spPr>
            <p:txBody>
              <a:bodyPr/>
              <a:lstStyle/>
              <a:p>
                <a:r>
                  <a:rPr lang="fr-FR">
                    <a:noFill/>
                  </a:rPr>
                  <a:t> </a:t>
                </a:r>
              </a:p>
            </p:txBody>
          </p:sp>
        </mc:Fallback>
      </mc:AlternateContent>
      <p:pic>
        <p:nvPicPr>
          <p:cNvPr id="1026" name="Picture 2" descr="Moment of Inertia">
            <a:extLst>
              <a:ext uri="{FF2B5EF4-FFF2-40B4-BE49-F238E27FC236}">
                <a16:creationId xmlns:a16="http://schemas.microsoft.com/office/drawing/2014/main" id="{EB922B2F-AB81-44E6-9D6F-2CA6903D5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35" y="1527968"/>
            <a:ext cx="4170515" cy="3056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62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 </a:t>
            </a:r>
          </a:p>
        </p:txBody>
      </p:sp>
      <p:sp>
        <p:nvSpPr>
          <p:cNvPr id="5" name="Rectangle 4"/>
          <p:cNvSpPr/>
          <p:nvPr/>
        </p:nvSpPr>
        <p:spPr>
          <a:xfrm>
            <a:off x="266700" y="666234"/>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718" y="742434"/>
            <a:ext cx="6445682" cy="523220"/>
          </a:xfrm>
          <a:prstGeom prst="rect">
            <a:avLst/>
          </a:prstGeom>
        </p:spPr>
        <p:txBody>
          <a:bodyPr wrap="square">
            <a:spAutoFit/>
          </a:bodyPr>
          <a:lstStyle/>
          <a:p>
            <a:r>
              <a:rPr lang="en-GB" sz="2800"/>
              <a:t>Moment of Inertia - Thin disk</a:t>
            </a:r>
            <a:endParaRPr lang="fr-FR" sz="2800"/>
          </a:p>
        </p:txBody>
      </p:sp>
      <p:sp>
        <p:nvSpPr>
          <p:cNvPr id="8" name="TextBox 7"/>
          <p:cNvSpPr txBox="1"/>
          <p:nvPr/>
        </p:nvSpPr>
        <p:spPr>
          <a:xfrm>
            <a:off x="9277350" y="120968"/>
            <a:ext cx="2682722" cy="369332"/>
          </a:xfrm>
          <a:prstGeom prst="rect">
            <a:avLst/>
          </a:prstGeom>
          <a:noFill/>
        </p:spPr>
        <p:txBody>
          <a:bodyPr wrap="none" rtlCol="0">
            <a:spAutoFit/>
          </a:bodyPr>
          <a:lstStyle/>
          <a:p>
            <a:r>
              <a:rPr lang="en-GB"/>
              <a:t>Mechanics in Drive System</a:t>
            </a:r>
            <a:endParaRPr lang="fr-FR"/>
          </a:p>
        </p:txBody>
      </p:sp>
      <p:sp>
        <p:nvSpPr>
          <p:cNvPr id="4" name="Rectangle 3">
            <a:extLst>
              <a:ext uri="{FF2B5EF4-FFF2-40B4-BE49-F238E27FC236}">
                <a16:creationId xmlns:a16="http://schemas.microsoft.com/office/drawing/2014/main" id="{7E8F92F5-1C06-4A6B-969C-E7E6624B9CBA}"/>
              </a:ext>
            </a:extLst>
          </p:cNvPr>
          <p:cNvSpPr/>
          <p:nvPr/>
        </p:nvSpPr>
        <p:spPr>
          <a:xfrm>
            <a:off x="4777891" y="2482808"/>
            <a:ext cx="1550241" cy="502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82139" y="1840428"/>
                <a:ext cx="6055834" cy="4351338"/>
              </a:xfrm>
            </p:spPr>
            <p:txBody>
              <a:bodyPr>
                <a:normAutofit lnSpcReduction="10000"/>
              </a:bodyPr>
              <a:lstStyle/>
              <a:p>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a:solidFill>
                              <a:srgbClr val="7030A0"/>
                            </a:solidFill>
                            <a:latin typeface="Cambria Math" panose="02040503050406030204" pitchFamily="18" charset="0"/>
                          </a:rPr>
                          <m:t>𝑰</m:t>
                        </m:r>
                      </m:e>
                      <m:sub>
                        <m:r>
                          <a:rPr lang="en-GB" b="1" i="1">
                            <a:solidFill>
                              <a:srgbClr val="7030A0"/>
                            </a:solidFill>
                            <a:latin typeface="Cambria Math" panose="02040503050406030204" pitchFamily="18" charset="0"/>
                          </a:rPr>
                          <m:t>𝒛</m:t>
                        </m:r>
                      </m:sub>
                    </m:sSub>
                  </m:oMath>
                </a14:m>
                <a:r>
                  <a:rPr lang="en-GB" b="1" dirty="0"/>
                  <a:t>=</a:t>
                </a:r>
                <a:r>
                  <a:rPr lang="en-GB" dirty="0"/>
                  <a:t> </a:t>
                </a:r>
                <a14:m>
                  <m:oMath xmlns:m="http://schemas.openxmlformats.org/officeDocument/2006/math">
                    <m:nary>
                      <m:naryPr>
                        <m:limLoc m:val="undOvr"/>
                        <m:subHide m:val="on"/>
                        <m:supHide m:val="on"/>
                        <m:ctrlPr>
                          <a:rPr lang="en-GB" i="1">
                            <a:latin typeface="Cambria Math" panose="02040503050406030204" pitchFamily="18" charset="0"/>
                          </a:rPr>
                        </m:ctrlPr>
                      </m:naryPr>
                      <m:sub/>
                      <m:sup/>
                      <m:e>
                        <m:sSup>
                          <m:sSupPr>
                            <m:ctrlPr>
                              <a:rPr lang="en-GB" i="1">
                                <a:latin typeface="Cambria Math" panose="02040503050406030204" pitchFamily="18" charset="0"/>
                              </a:rPr>
                            </m:ctrlPr>
                          </m:sSupPr>
                          <m:e>
                            <m:r>
                              <a:rPr lang="en-GB" b="0" i="1" smtClean="0">
                                <a:latin typeface="Cambria Math" panose="02040503050406030204" pitchFamily="18" charset="0"/>
                              </a:rPr>
                              <m:t>𝑟</m:t>
                            </m:r>
                          </m:e>
                          <m:sup>
                            <m:r>
                              <a:rPr lang="en-GB" i="1">
                                <a:latin typeface="Cambria Math" panose="02040503050406030204" pitchFamily="18" charset="0"/>
                              </a:rPr>
                              <m:t>2</m:t>
                            </m:r>
                          </m:sup>
                        </m:sSup>
                        <m:r>
                          <a:rPr lang="en-GB" i="1">
                            <a:latin typeface="Cambria Math" panose="02040503050406030204" pitchFamily="18" charset="0"/>
                          </a:rPr>
                          <m:t>𝑑𝑚</m:t>
                        </m:r>
                      </m:e>
                    </m:nary>
                  </m:oMath>
                </a14:m>
                <a:endParaRPr lang="en-GB" b="1" dirty="0"/>
              </a:p>
              <a:p>
                <a14:m>
                  <m:oMath xmlns:m="http://schemas.openxmlformats.org/officeDocument/2006/math">
                    <m:r>
                      <a:rPr lang="en-GB" b="0" i="1" smtClean="0">
                        <a:latin typeface="Cambria Math" panose="02040503050406030204" pitchFamily="18" charset="0"/>
                      </a:rPr>
                      <m:t>𝑑𝑚</m:t>
                    </m:r>
                    <m:r>
                      <a:rPr lang="en-GB" b="0" i="1" smtClean="0">
                        <a:latin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𝑚</m:t>
                        </m:r>
                      </m:num>
                      <m:den>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𝑅</m:t>
                            </m:r>
                          </m:e>
                          <m:sup>
                            <m:r>
                              <a:rPr lang="en-GB" i="1">
                                <a:latin typeface="Cambria Math" panose="02040503050406030204" pitchFamily="18" charset="0"/>
                                <a:ea typeface="Cambria Math" panose="02040503050406030204" pitchFamily="18" charset="0"/>
                              </a:rPr>
                              <m:t>2</m:t>
                            </m:r>
                          </m:sup>
                        </m:sSup>
                      </m:den>
                    </m:f>
                    <m:r>
                      <m:rPr>
                        <m:nor/>
                      </m:rPr>
                      <a:rPr lang="en-GB" dirty="0"/>
                      <m:t>(2</m:t>
                    </m:r>
                    <m:r>
                      <a:rPr lang="en-GB" i="1">
                        <a:latin typeface="Cambria Math" panose="02040503050406030204" pitchFamily="18" charset="0"/>
                        <a:ea typeface="Cambria Math" panose="02040503050406030204" pitchFamily="18" charset="0"/>
                      </a:rPr>
                      <m:t>𝜋</m:t>
                    </m:r>
                    <m:r>
                      <a:rPr lang="en-GB" i="1">
                        <a:latin typeface="Cambria Math" panose="02040503050406030204" pitchFamily="18" charset="0"/>
                        <a:ea typeface="Cambria Math" panose="02040503050406030204" pitchFamily="18" charset="0"/>
                      </a:rPr>
                      <m:t>𝑟</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𝑑𝑟</m:t>
                    </m:r>
                    <m:r>
                      <a:rPr lang="en-GB" i="1">
                        <a:latin typeface="Cambria Math" panose="02040503050406030204" pitchFamily="18" charset="0"/>
                        <a:ea typeface="Cambria Math" panose="02040503050406030204" pitchFamily="18" charset="0"/>
                      </a:rPr>
                      <m:t>)</m:t>
                    </m:r>
                  </m:oMath>
                </a14:m>
                <a:endParaRPr lang="en-GB" dirty="0"/>
              </a:p>
              <a:p>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a:solidFill>
                              <a:srgbClr val="7030A0"/>
                            </a:solidFill>
                            <a:latin typeface="Cambria Math" panose="02040503050406030204" pitchFamily="18" charset="0"/>
                          </a:rPr>
                          <m:t>𝑰</m:t>
                        </m:r>
                      </m:e>
                      <m:sub>
                        <m:r>
                          <a:rPr lang="en-GB" b="1" i="1">
                            <a:solidFill>
                              <a:srgbClr val="7030A0"/>
                            </a:solidFill>
                            <a:latin typeface="Cambria Math" panose="02040503050406030204" pitchFamily="18" charset="0"/>
                          </a:rPr>
                          <m:t>𝒛</m:t>
                        </m:r>
                      </m:sub>
                    </m:sSub>
                  </m:oMath>
                </a14:m>
                <a:r>
                  <a:rPr lang="en-GB" b="1" dirty="0"/>
                  <a:t>=</a:t>
                </a:r>
                <a:r>
                  <a:rPr lang="en-GB" dirty="0"/>
                  <a:t> </a:t>
                </a:r>
                <a14:m>
                  <m:oMath xmlns:m="http://schemas.openxmlformats.org/officeDocument/2006/math">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𝑚</m:t>
                        </m:r>
                      </m:num>
                      <m:den>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𝑅</m:t>
                            </m:r>
                          </m:e>
                          <m:sup>
                            <m:r>
                              <a:rPr lang="en-GB" i="1">
                                <a:latin typeface="Cambria Math" panose="02040503050406030204" pitchFamily="18" charset="0"/>
                                <a:ea typeface="Cambria Math" panose="02040503050406030204" pitchFamily="18" charset="0"/>
                              </a:rPr>
                              <m:t>2</m:t>
                            </m:r>
                          </m:sup>
                        </m:sSup>
                      </m:den>
                    </m:f>
                    <m:r>
                      <a:rPr lang="en-GB" i="1">
                        <a:latin typeface="Cambria Math" panose="02040503050406030204" pitchFamily="18" charset="0"/>
                        <a:ea typeface="Cambria Math" panose="02040503050406030204" pitchFamily="18" charset="0"/>
                      </a:rPr>
                      <m:t> </m:t>
                    </m:r>
                    <m:nary>
                      <m:naryPr>
                        <m:limLoc m:val="undOvr"/>
                        <m:subHide m:val="on"/>
                        <m:supHide m:val="on"/>
                        <m:ctrlPr>
                          <a:rPr lang="en-GB" i="1">
                            <a:latin typeface="Cambria Math" panose="02040503050406030204" pitchFamily="18" charset="0"/>
                          </a:rPr>
                        </m:ctrlPr>
                      </m:naryPr>
                      <m:sub/>
                      <m:sup/>
                      <m:e>
                        <m:r>
                          <a:rPr lang="en-GB" i="1" smtClean="0">
                            <a:latin typeface="Cambria Math" panose="02040503050406030204" pitchFamily="18" charset="0"/>
                            <a:ea typeface="Cambria Math" panose="02040503050406030204" pitchFamily="18" charset="0"/>
                          </a:rPr>
                          <m:t> </m:t>
                        </m:r>
                        <m:r>
                          <m:rPr>
                            <m:nor/>
                          </m:rPr>
                          <a:rPr lang="en-GB" dirty="0"/>
                          <m:t>(2</m:t>
                        </m:r>
                        <m:r>
                          <a:rPr lang="en-GB" i="1">
                            <a:latin typeface="Cambria Math" panose="02040503050406030204" pitchFamily="18" charset="0"/>
                            <a:ea typeface="Cambria Math" panose="02040503050406030204" pitchFamily="18" charset="0"/>
                          </a:rPr>
                          <m:t>𝜋</m:t>
                        </m:r>
                        <m:r>
                          <a:rPr lang="en-GB" i="1">
                            <a:latin typeface="Cambria Math" panose="02040503050406030204" pitchFamily="18" charset="0"/>
                            <a:ea typeface="Cambria Math" panose="02040503050406030204" pitchFamily="18" charset="0"/>
                          </a:rPr>
                          <m:t>𝑟</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𝑑𝑟</m:t>
                        </m:r>
                        <m:r>
                          <a:rPr lang="en-GB" i="1">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rPr>
                            </m:ctrlPr>
                          </m:sSupPr>
                          <m:e>
                            <m:r>
                              <a:rPr lang="en-GB" b="0" i="1" smtClean="0">
                                <a:latin typeface="Cambria Math" panose="02040503050406030204" pitchFamily="18" charset="0"/>
                              </a:rPr>
                              <m:t>.</m:t>
                            </m:r>
                            <m:r>
                              <a:rPr lang="en-GB" i="1">
                                <a:latin typeface="Cambria Math" panose="02040503050406030204" pitchFamily="18" charset="0"/>
                              </a:rPr>
                              <m:t>𝑟</m:t>
                            </m:r>
                          </m:e>
                          <m:sup>
                            <m:r>
                              <a:rPr lang="en-GB" i="1">
                                <a:latin typeface="Cambria Math" panose="02040503050406030204" pitchFamily="18" charset="0"/>
                              </a:rPr>
                              <m:t>2</m:t>
                            </m:r>
                          </m:sup>
                        </m:sSup>
                      </m:e>
                    </m:nary>
                  </m:oMath>
                </a14:m>
                <a:endParaRPr lang="en-GB" dirty="0"/>
              </a:p>
              <a:p>
                <a:pPr marL="0" indent="0">
                  <a:buNone/>
                </a:pPr>
                <a:r>
                  <a:rPr lang="en-GB" b="1" dirty="0"/>
                  <a:t>       =</a:t>
                </a:r>
                <a:r>
                  <a:rPr lang="en-GB" dirty="0"/>
                  <a:t> </a:t>
                </a:r>
                <a14:m>
                  <m:oMath xmlns:m="http://schemas.openxmlformats.org/officeDocument/2006/math">
                    <m:f>
                      <m:fPr>
                        <m:ctrlPr>
                          <a:rPr lang="en-GB" i="1">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𝑚</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𝑅</m:t>
                            </m:r>
                          </m:e>
                          <m:sup>
                            <m:r>
                              <a:rPr lang="en-GB" i="1">
                                <a:latin typeface="Cambria Math" panose="02040503050406030204" pitchFamily="18" charset="0"/>
                                <a:ea typeface="Cambria Math" panose="02040503050406030204" pitchFamily="18" charset="0"/>
                              </a:rPr>
                              <m:t>2</m:t>
                            </m:r>
                          </m:sup>
                        </m:sSup>
                      </m:den>
                    </m:f>
                    <m:r>
                      <a:rPr lang="en-GB" i="1">
                        <a:latin typeface="Cambria Math" panose="02040503050406030204" pitchFamily="18" charset="0"/>
                        <a:ea typeface="Cambria Math" panose="02040503050406030204" pitchFamily="18" charset="0"/>
                      </a:rPr>
                      <m:t> </m:t>
                    </m:r>
                    <m:nary>
                      <m:naryPr>
                        <m:limLoc m:val="undOvr"/>
                        <m:subHide m:val="on"/>
                        <m:supHide m:val="on"/>
                        <m:ctrlPr>
                          <a:rPr lang="en-GB" i="1">
                            <a:latin typeface="Cambria Math" panose="02040503050406030204" pitchFamily="18" charset="0"/>
                          </a:rPr>
                        </m:ctrlPr>
                      </m:naryPr>
                      <m:sub/>
                      <m:sup/>
                      <m:e>
                        <m:r>
                          <a:rPr lang="en-GB" i="1" smtClean="0">
                            <a:latin typeface="Cambria Math" panose="02040503050406030204" pitchFamily="18" charset="0"/>
                            <a:ea typeface="Cambria Math" panose="02040503050406030204" pitchFamily="18" charset="0"/>
                          </a:rPr>
                          <m:t> </m:t>
                        </m:r>
                        <m:sSup>
                          <m:sSupPr>
                            <m:ctrlPr>
                              <a:rPr lang="en-GB" i="1" smtClean="0">
                                <a:latin typeface="Cambria Math" panose="02040503050406030204" pitchFamily="18" charset="0"/>
                              </a:rPr>
                            </m:ctrlPr>
                          </m:sSupPr>
                          <m:e>
                            <m:r>
                              <a:rPr lang="en-GB" i="1">
                                <a:latin typeface="Cambria Math" panose="02040503050406030204" pitchFamily="18" charset="0"/>
                              </a:rPr>
                              <m:t>𝑟</m:t>
                            </m:r>
                          </m:e>
                          <m:sup>
                            <m:r>
                              <a:rPr lang="en-GB" b="0" i="1" smtClean="0">
                                <a:latin typeface="Cambria Math" panose="02040503050406030204" pitchFamily="18" charset="0"/>
                              </a:rPr>
                              <m:t>3</m:t>
                            </m:r>
                          </m:sup>
                        </m:sSup>
                      </m:e>
                    </m:nary>
                    <m:r>
                      <a:rPr lang="en-GB" b="0" i="1" smtClean="0">
                        <a:latin typeface="Cambria Math" panose="02040503050406030204" pitchFamily="18" charset="0"/>
                      </a:rPr>
                      <m:t>𝑑𝑟</m:t>
                    </m:r>
                  </m:oMath>
                </a14:m>
                <a:endParaRPr lang="en-GB" b="0" dirty="0"/>
              </a:p>
              <a:p>
                <a:pPr marL="0" indent="0">
                  <a:buNone/>
                </a:pPr>
                <a:r>
                  <a:rPr lang="en-GB" b="1" dirty="0"/>
                  <a:t>       =</a:t>
                </a:r>
                <a:r>
                  <a:rPr lang="en-GB" dirty="0"/>
                  <a:t> </a:t>
                </a:r>
                <a14:m>
                  <m:oMath xmlns:m="http://schemas.openxmlformats.org/officeDocument/2006/math">
                    <m:f>
                      <m:fPr>
                        <m:ctrlPr>
                          <a:rPr lang="en-GB" i="1">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𝑚</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𝑅</m:t>
                            </m:r>
                          </m:e>
                          <m:sup>
                            <m:r>
                              <a:rPr lang="en-GB" i="1">
                                <a:latin typeface="Cambria Math" panose="02040503050406030204" pitchFamily="18" charset="0"/>
                                <a:ea typeface="Cambria Math" panose="02040503050406030204" pitchFamily="18" charset="0"/>
                              </a:rPr>
                              <m:t>2</m:t>
                            </m:r>
                          </m:sup>
                        </m:sSup>
                      </m:den>
                    </m:f>
                    <m:r>
                      <a:rPr lang="en-GB" i="1">
                        <a:latin typeface="Cambria Math" panose="02040503050406030204" pitchFamily="18" charset="0"/>
                        <a:ea typeface="Cambria Math" panose="02040503050406030204" pitchFamily="18" charset="0"/>
                      </a:rPr>
                      <m:t> </m:t>
                    </m:r>
                    <m:nary>
                      <m:naryPr>
                        <m:limLoc m:val="undOvr"/>
                        <m:ctrlPr>
                          <a:rPr lang="en-GB" i="1" smtClean="0">
                            <a:latin typeface="Cambria Math" panose="02040503050406030204" pitchFamily="18" charset="0"/>
                            <a:ea typeface="Cambria Math" panose="02040503050406030204" pitchFamily="18" charset="0"/>
                          </a:rPr>
                        </m:ctrlPr>
                      </m:naryPr>
                      <m:sub>
                        <m:r>
                          <m:rPr>
                            <m:brk m:alnAt="24"/>
                          </m:rPr>
                          <a:rPr lang="en-GB" b="0" i="1" smtClean="0">
                            <a:latin typeface="Cambria Math" panose="02040503050406030204" pitchFamily="18" charset="0"/>
                            <a:ea typeface="Cambria Math" panose="02040503050406030204" pitchFamily="18" charset="0"/>
                          </a:rPr>
                          <m:t>𝑟</m:t>
                        </m:r>
                        <m: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ea typeface="Cambria Math" panose="02040503050406030204" pitchFamily="18" charset="0"/>
                          </a:rPr>
                          <m:t>𝑟</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𝑅</m:t>
                        </m:r>
                      </m:sup>
                      <m:e>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3</m:t>
                            </m:r>
                          </m:sup>
                        </m:sSup>
                        <m:r>
                          <a:rPr lang="en-GB" b="0" i="1" smtClean="0">
                            <a:latin typeface="Cambria Math" panose="02040503050406030204" pitchFamily="18" charset="0"/>
                          </a:rPr>
                          <m:t>𝑑𝑟</m:t>
                        </m:r>
                      </m:e>
                    </m:nary>
                  </m:oMath>
                </a14:m>
                <a:endParaRPr lang="en-GB" dirty="0"/>
              </a:p>
              <a:p>
                <a:pPr marL="0" indent="0">
                  <a:buNone/>
                </a:pPr>
                <a:r>
                  <a:rPr lang="en-GB" b="1" dirty="0"/>
                  <a:t>       =</a:t>
                </a:r>
                <a:r>
                  <a:rPr lang="en-GB" dirty="0"/>
                  <a:t> </a:t>
                </a:r>
                <a14:m>
                  <m:oMath xmlns:m="http://schemas.openxmlformats.org/officeDocument/2006/math">
                    <m:f>
                      <m:fPr>
                        <m:ctrlPr>
                          <a:rPr lang="en-GB" i="1">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𝑚</m:t>
                        </m:r>
                      </m:num>
                      <m:den>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𝑅</m:t>
                            </m:r>
                          </m:e>
                          <m:sup>
                            <m:r>
                              <a:rPr lang="en-GB" i="1">
                                <a:latin typeface="Cambria Math" panose="02040503050406030204" pitchFamily="18" charset="0"/>
                                <a:ea typeface="Cambria Math" panose="02040503050406030204" pitchFamily="18" charset="0"/>
                              </a:rPr>
                              <m:t>2</m:t>
                            </m:r>
                          </m:sup>
                        </m:sSup>
                      </m:den>
                    </m:f>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𝑅</m:t>
                            </m:r>
                          </m:e>
                          <m:sup>
                            <m:r>
                              <a:rPr lang="en-GB" i="1">
                                <a:latin typeface="Cambria Math" panose="02040503050406030204" pitchFamily="18" charset="0"/>
                              </a:rPr>
                              <m:t>4</m:t>
                            </m:r>
                          </m:sup>
                        </m:sSup>
                      </m:num>
                      <m:den>
                        <m:r>
                          <a:rPr lang="en-GB" i="1">
                            <a:latin typeface="Cambria Math" panose="02040503050406030204" pitchFamily="18" charset="0"/>
                          </a:rPr>
                          <m:t>4</m:t>
                        </m:r>
                      </m:den>
                    </m:f>
                  </m:oMath>
                </a14:m>
                <a:r>
                  <a:rPr lang="en-GB" dirty="0"/>
                  <a:t>=</a:t>
                </a:r>
                <a:r>
                  <a:rPr lang="en-GB" dirty="0">
                    <a:solidFill>
                      <a:srgbClr val="FF0000"/>
                    </a:solidFill>
                  </a:rPr>
                  <a:t>1/2m </a:t>
                </a:r>
                <a14:m>
                  <m:oMath xmlns:m="http://schemas.openxmlformats.org/officeDocument/2006/math">
                    <m:sSup>
                      <m:sSupPr>
                        <m:ctrlPr>
                          <a:rPr lang="en-GB" i="1">
                            <a:solidFill>
                              <a:srgbClr val="FF0000"/>
                            </a:solidFill>
                            <a:latin typeface="Cambria Math" panose="02040503050406030204" pitchFamily="18" charset="0"/>
                            <a:ea typeface="Cambria Math" panose="02040503050406030204" pitchFamily="18" charset="0"/>
                          </a:rPr>
                        </m:ctrlPr>
                      </m:sSupPr>
                      <m:e>
                        <m:r>
                          <a:rPr lang="en-GB" i="1">
                            <a:solidFill>
                              <a:srgbClr val="FF0000"/>
                            </a:solidFill>
                            <a:latin typeface="Cambria Math" panose="02040503050406030204" pitchFamily="18" charset="0"/>
                            <a:ea typeface="Cambria Math" panose="02040503050406030204" pitchFamily="18" charset="0"/>
                          </a:rPr>
                          <m:t>𝑅</m:t>
                        </m:r>
                      </m:e>
                      <m:sup>
                        <m:r>
                          <a:rPr lang="en-GB" i="1">
                            <a:solidFill>
                              <a:srgbClr val="FF0000"/>
                            </a:solidFill>
                            <a:latin typeface="Cambria Math" panose="02040503050406030204" pitchFamily="18" charset="0"/>
                            <a:ea typeface="Cambria Math" panose="02040503050406030204" pitchFamily="18" charset="0"/>
                          </a:rPr>
                          <m:t>2</m:t>
                        </m:r>
                      </m:sup>
                    </m:sSup>
                  </m:oMath>
                </a14:m>
                <a:r>
                  <a:rPr lang="en-GB" dirty="0">
                    <a:solidFill>
                      <a:srgbClr val="FF0000"/>
                    </a:solidFill>
                  </a:rPr>
                  <a:t> </a:t>
                </a:r>
                <a:endParaRPr lang="en-GB" dirty="0"/>
              </a:p>
              <a:p>
                <a:pPr marL="0" indent="0">
                  <a:buNone/>
                </a:pPr>
                <a:r>
                  <a:rPr lang="en-GB"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82139" y="1840428"/>
                <a:ext cx="6055834" cy="4351338"/>
              </a:xfrm>
              <a:blipFill>
                <a:blip r:embed="rId3"/>
                <a:stretch>
                  <a:fillRect t="-2801"/>
                </a:stretch>
              </a:blipFill>
            </p:spPr>
            <p:txBody>
              <a:bodyPr/>
              <a:lstStyle/>
              <a:p>
                <a:r>
                  <a:rPr lang="fr-FR">
                    <a:noFill/>
                  </a:rPr>
                  <a:t> </a:t>
                </a:r>
              </a:p>
            </p:txBody>
          </p:sp>
        </mc:Fallback>
      </mc:AlternateContent>
      <p:pic>
        <p:nvPicPr>
          <p:cNvPr id="1026" name="Picture 2" descr="Moment of Inertia">
            <a:extLst>
              <a:ext uri="{FF2B5EF4-FFF2-40B4-BE49-F238E27FC236}">
                <a16:creationId xmlns:a16="http://schemas.microsoft.com/office/drawing/2014/main" id="{EB922B2F-AB81-44E6-9D6F-2CA6903D5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194" y="1428234"/>
            <a:ext cx="4170515" cy="30562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9E28FC-2EB8-4529-A294-17D3B5521F97}"/>
                  </a:ext>
                </a:extLst>
              </p:cNvPr>
              <p:cNvSpPr txBox="1"/>
              <p:nvPr/>
            </p:nvSpPr>
            <p:spPr>
              <a:xfrm>
                <a:off x="409359" y="4118246"/>
                <a:ext cx="6096000" cy="462947"/>
              </a:xfrm>
              <a:prstGeom prst="rect">
                <a:avLst/>
              </a:prstGeom>
              <a:noFill/>
            </p:spPr>
            <p:txBody>
              <a:bodyPr wrap="square">
                <a:spAutoFit/>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𝑈𝑛𝑖𝑡</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𝑚𝑎𝑠𝑠</m:t>
                    </m:r>
                    <m:r>
                      <a:rPr lang="en-GB" b="0"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𝑚</m:t>
                        </m:r>
                      </m:num>
                      <m:den>
                        <m:r>
                          <a:rPr lang="en-GB" b="0" i="1" smtClean="0">
                            <a:latin typeface="Cambria Math" panose="02040503050406030204" pitchFamily="18" charset="0"/>
                            <a:ea typeface="Cambria Math" panose="02040503050406030204" pitchFamily="18" charset="0"/>
                          </a:rPr>
                          <m:t>𝜋</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𝑅</m:t>
                            </m:r>
                          </m:e>
                          <m:sup>
                            <m:r>
                              <a:rPr lang="en-GB" b="0" i="1" smtClean="0">
                                <a:latin typeface="Cambria Math" panose="02040503050406030204" pitchFamily="18" charset="0"/>
                                <a:ea typeface="Cambria Math" panose="02040503050406030204" pitchFamily="18" charset="0"/>
                              </a:rPr>
                              <m:t>2</m:t>
                            </m:r>
                          </m:sup>
                        </m:sSup>
                      </m:den>
                    </m:f>
                  </m:oMath>
                </a14:m>
                <a:r>
                  <a:rPr lang="en-GB" dirty="0"/>
                  <a:t> for a uniform thin disc</a:t>
                </a:r>
              </a:p>
            </p:txBody>
          </p:sp>
        </mc:Choice>
        <mc:Fallback xmlns="">
          <p:sp>
            <p:nvSpPr>
              <p:cNvPr id="10" name="TextBox 9">
                <a:extLst>
                  <a:ext uri="{FF2B5EF4-FFF2-40B4-BE49-F238E27FC236}">
                    <a16:creationId xmlns:a16="http://schemas.microsoft.com/office/drawing/2014/main" id="{EE9E28FC-2EB8-4529-A294-17D3B5521F97}"/>
                  </a:ext>
                </a:extLst>
              </p:cNvPr>
              <p:cNvSpPr txBox="1">
                <a:spLocks noRot="1" noChangeAspect="1" noMove="1" noResize="1" noEditPoints="1" noAdjustHandles="1" noChangeArrowheads="1" noChangeShapeType="1" noTextEdit="1"/>
              </p:cNvSpPr>
              <p:nvPr/>
            </p:nvSpPr>
            <p:spPr>
              <a:xfrm>
                <a:off x="409359" y="4118246"/>
                <a:ext cx="6096000" cy="462947"/>
              </a:xfrm>
              <a:prstGeom prst="rect">
                <a:avLst/>
              </a:prstGeom>
              <a:blipFill>
                <a:blip r:embed="rId5"/>
                <a:stretch>
                  <a:fillRect b="-78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9E035C-BCF2-4E59-840B-126690DFA330}"/>
                  </a:ext>
                </a:extLst>
              </p:cNvPr>
              <p:cNvSpPr txBox="1"/>
              <p:nvPr/>
            </p:nvSpPr>
            <p:spPr>
              <a:xfrm>
                <a:off x="409359" y="4560689"/>
                <a:ext cx="6472780" cy="739946"/>
              </a:xfrm>
              <a:prstGeom prst="rect">
                <a:avLst/>
              </a:prstGeom>
              <a:noFill/>
            </p:spPr>
            <p:txBody>
              <a:bodyPr wrap="square">
                <a:spAutoFit/>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𝑑𝑚</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𝜎</m:t>
                    </m:r>
                  </m:oMath>
                </a14:m>
                <a:r>
                  <a:rPr lang="en-GB" dirty="0"/>
                  <a:t>(</a:t>
                </a:r>
                <a14:m>
                  <m:oMath xmlns:m="http://schemas.openxmlformats.org/officeDocument/2006/math">
                    <m:r>
                      <a:rPr lang="en-GB" i="1">
                        <a:latin typeface="Cambria Math" panose="02040503050406030204" pitchFamily="18" charset="0"/>
                        <a:ea typeface="Cambria Math" panose="02040503050406030204" pitchFamily="18" charset="0"/>
                      </a:rPr>
                      <m:t>𝜋</m:t>
                    </m:r>
                    <m:sSup>
                      <m:sSupPr>
                        <m:ctrlPr>
                          <a:rPr lang="en-GB" i="1" smtClean="0">
                            <a:latin typeface="Cambria Math" panose="02040503050406030204" pitchFamily="18" charset="0"/>
                            <a:ea typeface="Cambria Math" panose="02040503050406030204" pitchFamily="18" charset="0"/>
                          </a:rPr>
                        </m:ctrlPr>
                      </m:sSupPr>
                      <m:e>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r</m:t>
                        </m:r>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ea typeface="Cambria Math" panose="02040503050406030204" pitchFamily="18" charset="0"/>
                          </a:rPr>
                          <m:t>dr</m:t>
                        </m:r>
                        <m:r>
                          <a:rPr lang="en-GB">
                            <a:latin typeface="Cambria Math" panose="02040503050406030204" pitchFamily="18" charset="0"/>
                            <a:ea typeface="Cambria Math" panose="02040503050406030204" pitchFamily="18" charset="0"/>
                          </a:rPr>
                          <m:t>)</m:t>
                        </m:r>
                      </m:e>
                      <m: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𝑟</m:t>
                        </m:r>
                      </m:e>
                      <m:sup>
                        <m:r>
                          <a:rPr lang="en-GB" i="1">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m:t>
                    </m:r>
                  </m:oMath>
                </a14:m>
                <a:r>
                  <a:rPr lang="en-GB" b="0" i="1" dirty="0">
                    <a:latin typeface="Cambria Math" panose="02040503050406030204" pitchFamily="18" charset="0"/>
                    <a:ea typeface="Cambria Math" panose="02040503050406030204" pitchFamily="18" charset="0"/>
                  </a:rPr>
                  <a:t>        area inner ring – area outer ring</a:t>
                </a:r>
              </a:p>
              <a:p>
                <a14:m>
                  <m:oMath xmlns:m="http://schemas.openxmlformats.org/officeDocument/2006/math">
                    <m:r>
                      <a:rPr lang="en-GB" i="1">
                        <a:latin typeface="Cambria Math" panose="02040503050406030204" pitchFamily="18" charset="0"/>
                        <a:ea typeface="Cambria Math" panose="02040503050406030204" pitchFamily="18" charset="0"/>
                      </a:rPr>
                      <m:t>𝑑𝑚</m:t>
                    </m:r>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𝑚</m:t>
                        </m:r>
                      </m:num>
                      <m:den>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𝑅</m:t>
                            </m:r>
                          </m:e>
                          <m:sup>
                            <m:r>
                              <a:rPr lang="en-GB" i="1">
                                <a:latin typeface="Cambria Math" panose="02040503050406030204" pitchFamily="18" charset="0"/>
                                <a:ea typeface="Cambria Math" panose="02040503050406030204" pitchFamily="18" charset="0"/>
                              </a:rPr>
                              <m:t>2</m:t>
                            </m:r>
                          </m:sup>
                        </m:sSup>
                      </m:den>
                    </m:f>
                  </m:oMath>
                </a14:m>
                <a:r>
                  <a:rPr lang="en-GB" dirty="0"/>
                  <a:t>(2</a:t>
                </a:r>
                <a14:m>
                  <m:oMath xmlns:m="http://schemas.openxmlformats.org/officeDocument/2006/math">
                    <m:r>
                      <a:rPr lang="en-GB" i="1">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𝑟𝑑𝑟</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𝑑</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𝑟</m:t>
                        </m:r>
                      </m:e>
                      <m:sup>
                        <m:r>
                          <a:rPr lang="en-GB" i="1">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 )</m:t>
                    </m:r>
                  </m:oMath>
                </a14:m>
                <a:endParaRPr lang="en-GB" dirty="0"/>
              </a:p>
            </p:txBody>
          </p:sp>
        </mc:Choice>
        <mc:Fallback xmlns="">
          <p:sp>
            <p:nvSpPr>
              <p:cNvPr id="11" name="TextBox 10">
                <a:extLst>
                  <a:ext uri="{FF2B5EF4-FFF2-40B4-BE49-F238E27FC236}">
                    <a16:creationId xmlns:a16="http://schemas.microsoft.com/office/drawing/2014/main" id="{1C9E035C-BCF2-4E59-840B-126690DFA330}"/>
                  </a:ext>
                </a:extLst>
              </p:cNvPr>
              <p:cNvSpPr txBox="1">
                <a:spLocks noRot="1" noChangeAspect="1" noMove="1" noResize="1" noEditPoints="1" noAdjustHandles="1" noChangeArrowheads="1" noChangeShapeType="1" noTextEdit="1"/>
              </p:cNvSpPr>
              <p:nvPr/>
            </p:nvSpPr>
            <p:spPr>
              <a:xfrm>
                <a:off x="409359" y="4560689"/>
                <a:ext cx="6472780" cy="739946"/>
              </a:xfrm>
              <a:prstGeom prst="rect">
                <a:avLst/>
              </a:prstGeom>
              <a:blipFill>
                <a:blip r:embed="rId6"/>
                <a:stretch>
                  <a:fillRect t="-5738" b="-40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94409B-E9F6-4F07-8F9D-5DFA99E78727}"/>
                  </a:ext>
                </a:extLst>
              </p:cNvPr>
              <p:cNvSpPr txBox="1"/>
              <p:nvPr/>
            </p:nvSpPr>
            <p:spPr>
              <a:xfrm>
                <a:off x="409358" y="5306105"/>
                <a:ext cx="6096000" cy="369332"/>
              </a:xfrm>
              <a:prstGeom prst="rect">
                <a:avLst/>
              </a:prstGeom>
              <a:noFill/>
            </p:spPr>
            <p:txBody>
              <a:bodyPr wrap="square">
                <a:spAutoFit/>
              </a:bodyPr>
              <a:lstStyle/>
              <a:p>
                <a14:m>
                  <m:oMath xmlns:m="http://schemas.openxmlformats.org/officeDocument/2006/math">
                    <m:r>
                      <a:rPr lang="en-GB" i="1" smtClean="0">
                        <a:latin typeface="Cambria Math" panose="02040503050406030204" pitchFamily="18" charset="0"/>
                        <a:ea typeface="Cambria Math" panose="02040503050406030204" pitchFamily="18" charset="0"/>
                      </a:rPr>
                      <m:t>𝑙</m:t>
                    </m:r>
                    <m:r>
                      <a:rPr lang="en-GB" b="0" i="1" smtClean="0">
                        <a:latin typeface="Cambria Math" panose="02040503050406030204" pitchFamily="18" charset="0"/>
                        <a:ea typeface="Cambria Math" panose="02040503050406030204" pitchFamily="18" charset="0"/>
                      </a:rPr>
                      <m:t>𝑖𝑚𝑖𝑡</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𝑑𝑟</m:t>
                    </m:r>
                    <m:r>
                      <a:rPr lang="en-GB" b="0" i="1" smtClean="0">
                        <a:latin typeface="Cambria Math" panose="02040503050406030204" pitchFamily="18" charset="0"/>
                        <a:ea typeface="Cambria Math" panose="02040503050406030204" pitchFamily="18" charset="0"/>
                      </a:rPr>
                      <m:t> →0  </m:t>
                    </m:r>
                    <m:r>
                      <a:rPr lang="en-GB" b="0" i="1" smtClean="0">
                        <a:latin typeface="Cambria Math" panose="02040503050406030204" pitchFamily="18" charset="0"/>
                        <a:ea typeface="Cambria Math" panose="02040503050406030204" pitchFamily="18" charset="0"/>
                      </a:rPr>
                      <m:t>𝑡h𝑒𝑛</m:t>
                    </m:r>
                    <m:r>
                      <a:rPr lang="en-GB" b="0"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𝜋</m:t>
                    </m:r>
                    <m:r>
                      <a:rPr lang="en-GB" i="1">
                        <a:latin typeface="Cambria Math" panose="02040503050406030204" pitchFamily="18" charset="0"/>
                        <a:ea typeface="Cambria Math" panose="02040503050406030204" pitchFamily="18" charset="0"/>
                      </a:rPr>
                      <m:t>𝑑</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𝑟</m:t>
                        </m:r>
                      </m:e>
                      <m:sup>
                        <m:r>
                          <a:rPr lang="en-GB" i="1">
                            <a:latin typeface="Cambria Math" panose="02040503050406030204" pitchFamily="18" charset="0"/>
                            <a:ea typeface="Cambria Math" panose="02040503050406030204" pitchFamily="18" charset="0"/>
                          </a:rPr>
                          <m:t>2</m:t>
                        </m:r>
                      </m:sup>
                    </m:sSup>
                  </m:oMath>
                </a14:m>
                <a:r>
                  <a:rPr lang="en-GB"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→0</m:t>
                    </m:r>
                  </m:oMath>
                </a14:m>
                <a:r>
                  <a:rPr lang="en-GB" dirty="0"/>
                  <a:t> faster than 2</a:t>
                </a:r>
                <a14:m>
                  <m:oMath xmlns:m="http://schemas.openxmlformats.org/officeDocument/2006/math">
                    <m:r>
                      <a:rPr lang="en-GB" i="1">
                        <a:latin typeface="Cambria Math" panose="02040503050406030204" pitchFamily="18" charset="0"/>
                        <a:ea typeface="Cambria Math" panose="02040503050406030204" pitchFamily="18" charset="0"/>
                      </a:rPr>
                      <m:t>𝜋</m:t>
                    </m:r>
                    <m:r>
                      <a:rPr lang="en-GB" i="1">
                        <a:latin typeface="Cambria Math" panose="02040503050406030204" pitchFamily="18" charset="0"/>
                        <a:ea typeface="Cambria Math" panose="02040503050406030204" pitchFamily="18" charset="0"/>
                      </a:rPr>
                      <m:t>𝑟𝑑𝑟</m:t>
                    </m:r>
                  </m:oMath>
                </a14:m>
                <a:r>
                  <a:rPr lang="en-GB" dirty="0"/>
                  <a:t> </a:t>
                </a:r>
              </a:p>
            </p:txBody>
          </p:sp>
        </mc:Choice>
        <mc:Fallback xmlns="">
          <p:sp>
            <p:nvSpPr>
              <p:cNvPr id="13" name="TextBox 12">
                <a:extLst>
                  <a:ext uri="{FF2B5EF4-FFF2-40B4-BE49-F238E27FC236}">
                    <a16:creationId xmlns:a16="http://schemas.microsoft.com/office/drawing/2014/main" id="{CA94409B-E9F6-4F07-8F9D-5DFA99E78727}"/>
                  </a:ext>
                </a:extLst>
              </p:cNvPr>
              <p:cNvSpPr txBox="1">
                <a:spLocks noRot="1" noChangeAspect="1" noMove="1" noResize="1" noEditPoints="1" noAdjustHandles="1" noChangeArrowheads="1" noChangeShapeType="1" noTextEdit="1"/>
              </p:cNvSpPr>
              <p:nvPr/>
            </p:nvSpPr>
            <p:spPr>
              <a:xfrm>
                <a:off x="409358" y="5306105"/>
                <a:ext cx="6096000" cy="369332"/>
              </a:xfrm>
              <a:prstGeom prst="rect">
                <a:avLst/>
              </a:prstGeom>
              <a:blipFill>
                <a:blip r:embed="rId7"/>
                <a:stretch>
                  <a:fillRect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B35723C-5D2A-484C-AE72-0A699F69D8BE}"/>
                  </a:ext>
                </a:extLst>
              </p:cNvPr>
              <p:cNvSpPr txBox="1"/>
              <p:nvPr/>
            </p:nvSpPr>
            <p:spPr>
              <a:xfrm>
                <a:off x="412469" y="5617310"/>
                <a:ext cx="6096000" cy="462947"/>
              </a:xfrm>
              <a:prstGeom prst="rect">
                <a:avLst/>
              </a:prstGeom>
              <a:noFill/>
            </p:spPr>
            <p:txBody>
              <a:bodyPr wrap="square">
                <a:spAutoFit/>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𝑡h𝑒𝑟𝑒𝑓𝑜𝑟𝑒</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𝑠𝑖𝑚𝑝𝑙𝑖𝑓𝑦</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𝑡𝑜</m:t>
                    </m:r>
                    <m:r>
                      <a:rPr lang="en-GB" b="0"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𝑑𝑚</m:t>
                    </m:r>
                    <m:r>
                      <a:rPr lang="en-GB"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𝑚</m:t>
                        </m:r>
                      </m:num>
                      <m:den>
                        <m:r>
                          <a:rPr lang="en-GB" i="1">
                            <a:latin typeface="Cambria Math" panose="02040503050406030204" pitchFamily="18" charset="0"/>
                            <a:ea typeface="Cambria Math" panose="02040503050406030204" pitchFamily="18" charset="0"/>
                          </a:rPr>
                          <m:t>𝜋</m:t>
                        </m:r>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𝑅</m:t>
                            </m:r>
                          </m:e>
                          <m:sup>
                            <m:r>
                              <a:rPr lang="en-GB" i="1">
                                <a:latin typeface="Cambria Math" panose="02040503050406030204" pitchFamily="18" charset="0"/>
                                <a:ea typeface="Cambria Math" panose="02040503050406030204" pitchFamily="18" charset="0"/>
                              </a:rPr>
                              <m:t>2</m:t>
                            </m:r>
                          </m:sup>
                        </m:sSup>
                      </m:den>
                    </m:f>
                  </m:oMath>
                </a14:m>
                <a:r>
                  <a:rPr lang="en-GB" dirty="0"/>
                  <a:t>(2</a:t>
                </a:r>
                <a14:m>
                  <m:oMath xmlns:m="http://schemas.openxmlformats.org/officeDocument/2006/math">
                    <m:r>
                      <a:rPr lang="en-GB" i="1">
                        <a:latin typeface="Cambria Math" panose="02040503050406030204" pitchFamily="18" charset="0"/>
                        <a:ea typeface="Cambria Math" panose="02040503050406030204" pitchFamily="18" charset="0"/>
                      </a:rPr>
                      <m:t>𝜋</m:t>
                    </m:r>
                    <m:r>
                      <a:rPr lang="en-GB" b="0" i="1" smtClean="0">
                        <a:latin typeface="Cambria Math" panose="02040503050406030204" pitchFamily="18" charset="0"/>
                        <a:ea typeface="Cambria Math" panose="02040503050406030204" pitchFamily="18" charset="0"/>
                      </a:rPr>
                      <m:t>𝑟</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𝑑𝑟</m:t>
                    </m:r>
                    <m:r>
                      <a:rPr lang="en-GB" b="0" i="1" smtClean="0">
                        <a:latin typeface="Cambria Math" panose="02040503050406030204" pitchFamily="18" charset="0"/>
                        <a:ea typeface="Cambria Math" panose="02040503050406030204" pitchFamily="18" charset="0"/>
                      </a:rPr>
                      <m:t>)</m:t>
                    </m:r>
                  </m:oMath>
                </a14:m>
                <a:endParaRPr lang="en-GB" dirty="0"/>
              </a:p>
            </p:txBody>
          </p:sp>
        </mc:Choice>
        <mc:Fallback xmlns="">
          <p:sp>
            <p:nvSpPr>
              <p:cNvPr id="15" name="TextBox 14">
                <a:extLst>
                  <a:ext uri="{FF2B5EF4-FFF2-40B4-BE49-F238E27FC236}">
                    <a16:creationId xmlns:a16="http://schemas.microsoft.com/office/drawing/2014/main" id="{3B35723C-5D2A-484C-AE72-0A699F69D8BE}"/>
                  </a:ext>
                </a:extLst>
              </p:cNvPr>
              <p:cNvSpPr txBox="1">
                <a:spLocks noRot="1" noChangeAspect="1" noMove="1" noResize="1" noEditPoints="1" noAdjustHandles="1" noChangeArrowheads="1" noChangeShapeType="1" noTextEdit="1"/>
              </p:cNvSpPr>
              <p:nvPr/>
            </p:nvSpPr>
            <p:spPr>
              <a:xfrm>
                <a:off x="412469" y="5617310"/>
                <a:ext cx="6096000" cy="462947"/>
              </a:xfrm>
              <a:prstGeom prst="rect">
                <a:avLst/>
              </a:prstGeom>
              <a:blipFill>
                <a:blip r:embed="rId8"/>
                <a:stretch>
                  <a:fillRect l="-300" b="-7895"/>
                </a:stretch>
              </a:blipFill>
            </p:spPr>
            <p:txBody>
              <a:bodyPr/>
              <a:lstStyle/>
              <a:p>
                <a:r>
                  <a:rPr lang="en-GB">
                    <a:noFill/>
                  </a:rPr>
                  <a:t> </a:t>
                </a:r>
              </a:p>
            </p:txBody>
          </p:sp>
        </mc:Fallback>
      </mc:AlternateContent>
      <p:cxnSp>
        <p:nvCxnSpPr>
          <p:cNvPr id="16" name="Straight Connector 15">
            <a:extLst>
              <a:ext uri="{FF2B5EF4-FFF2-40B4-BE49-F238E27FC236}">
                <a16:creationId xmlns:a16="http://schemas.microsoft.com/office/drawing/2014/main" id="{B19B3929-6EA2-483B-92AF-AEDE772E11DD}"/>
              </a:ext>
            </a:extLst>
          </p:cNvPr>
          <p:cNvCxnSpPr/>
          <p:nvPr/>
        </p:nvCxnSpPr>
        <p:spPr>
          <a:xfrm>
            <a:off x="6659193" y="1527968"/>
            <a:ext cx="0" cy="466379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1607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7286" y="1134268"/>
            <a:ext cx="2942771" cy="1325563"/>
          </a:xfrm>
        </p:spPr>
        <p:txBody>
          <a:bodyPr>
            <a:normAutofit fontScale="90000"/>
          </a:bodyPr>
          <a:lstStyle/>
          <a:p>
            <a:r>
              <a:rPr lang="en-US"/>
              <a:t>Other common bodies</a:t>
            </a:r>
          </a:p>
        </p:txBody>
      </p:sp>
      <p:sp>
        <p:nvSpPr>
          <p:cNvPr id="9" name="Rectangle 8"/>
          <p:cNvSpPr/>
          <p:nvPr/>
        </p:nvSpPr>
        <p:spPr>
          <a:xfrm>
            <a:off x="7395482" y="1657350"/>
            <a:ext cx="590550" cy="27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solidFill>
                <a:schemeClr val="tx1"/>
              </a:solidFill>
            </a:endParaRPr>
          </a:p>
        </p:txBody>
      </p:sp>
      <p:pic>
        <p:nvPicPr>
          <p:cNvPr id="6" name="Picture 5"/>
          <p:cNvPicPr>
            <a:picLocks noChangeAspect="1"/>
          </p:cNvPicPr>
          <p:nvPr/>
        </p:nvPicPr>
        <p:blipFill>
          <a:blip r:embed="rId2"/>
          <a:stretch>
            <a:fillRect/>
          </a:stretch>
        </p:blipFill>
        <p:spPr>
          <a:xfrm>
            <a:off x="3653614" y="746125"/>
            <a:ext cx="4569638" cy="5365750"/>
          </a:xfrm>
          <a:prstGeom prst="rect">
            <a:avLst/>
          </a:prstGeom>
        </p:spPr>
      </p:pic>
    </p:spTree>
    <p:extLst>
      <p:ext uri="{BB962C8B-B14F-4D97-AF65-F5344CB8AC3E}">
        <p14:creationId xmlns:p14="http://schemas.microsoft.com/office/powerpoint/2010/main" val="170638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543" y="1930173"/>
            <a:ext cx="10515600" cy="4351338"/>
          </a:xfrm>
        </p:spPr>
        <p:txBody>
          <a:bodyPr>
            <a:normAutofit fontScale="85000" lnSpcReduction="20000"/>
          </a:bodyPr>
          <a:lstStyle/>
          <a:p>
            <a:pPr marL="0" indent="0">
              <a:buNone/>
            </a:pPr>
            <a:r>
              <a:rPr lang="en-GB" b="1"/>
              <a:t>Hard Drive</a:t>
            </a:r>
            <a:endParaRPr lang="en-GB" b="1">
              <a:hlinkClick r:id="rId2"/>
            </a:endParaRPr>
          </a:p>
          <a:p>
            <a:r>
              <a:rPr lang="en-GB">
                <a:hlinkClick r:id="rId2"/>
              </a:rPr>
              <a:t>https://www.youtube.com/watch?v=J6VQGveQXNo</a:t>
            </a:r>
          </a:p>
          <a:p>
            <a:pPr marL="0" indent="0">
              <a:buNone/>
            </a:pPr>
            <a:r>
              <a:rPr lang="en-GB" b="1"/>
              <a:t>Milling and Turning (lathe)</a:t>
            </a:r>
            <a:endParaRPr lang="en-GB" b="1">
              <a:hlinkClick r:id="rId2"/>
            </a:endParaRPr>
          </a:p>
          <a:p>
            <a:r>
              <a:rPr lang="en-GB">
                <a:hlinkClick r:id="rId2"/>
              </a:rPr>
              <a:t>https://www.youtube.com/watch?v=0PDJQGvQLaU</a:t>
            </a:r>
          </a:p>
          <a:p>
            <a:pPr marL="0" indent="0">
              <a:buNone/>
            </a:pPr>
            <a:r>
              <a:rPr lang="en-GB" b="1"/>
              <a:t>Cement plant</a:t>
            </a:r>
            <a:endParaRPr lang="en-GB" b="1">
              <a:hlinkClick r:id="rId2"/>
            </a:endParaRPr>
          </a:p>
          <a:p>
            <a:r>
              <a:rPr lang="en-GB">
                <a:hlinkClick r:id="rId2"/>
              </a:rPr>
              <a:t>https://www.youtube.com/watch?v=YFp8OYZpnfc</a:t>
            </a:r>
            <a:endParaRPr lang="en-GB"/>
          </a:p>
          <a:p>
            <a:r>
              <a:rPr lang="en-GB">
                <a:hlinkClick r:id="rId3"/>
              </a:rPr>
              <a:t>https://www.youtube.com/watch?v=1FY_YkOaXOM</a:t>
            </a:r>
            <a:endParaRPr lang="en-GB"/>
          </a:p>
          <a:p>
            <a:pPr marL="0" indent="0">
              <a:buNone/>
            </a:pPr>
            <a:r>
              <a:rPr lang="en-GB" b="1"/>
              <a:t>Ship’s electric propulsion</a:t>
            </a:r>
            <a:endParaRPr lang="en-GB">
              <a:hlinkClick r:id="" action="ppaction://noaction"/>
            </a:endParaRPr>
          </a:p>
          <a:p>
            <a:r>
              <a:rPr lang="en-GB">
                <a:hlinkClick r:id="" action="ppaction://noaction"/>
              </a:rPr>
              <a:t>https://www.youtube.com/watch?v=dv4C_LdoDaE</a:t>
            </a:r>
            <a:endParaRPr lang="en-GB"/>
          </a:p>
          <a:p>
            <a:pPr marL="0" indent="0">
              <a:buNone/>
            </a:pPr>
            <a:r>
              <a:rPr lang="en-GB" b="1"/>
              <a:t>More Electric Aircraft</a:t>
            </a:r>
            <a:endParaRPr lang="en-GB" b="1">
              <a:hlinkClick r:id="rId4"/>
            </a:endParaRPr>
          </a:p>
          <a:p>
            <a:r>
              <a:rPr lang="en-GB">
                <a:hlinkClick r:id="rId4"/>
              </a:rPr>
              <a:t>https://www.youtube.com/watch?v=h8g5G1buNIM</a:t>
            </a:r>
            <a:endParaRPr lang="en-GB"/>
          </a:p>
          <a:p>
            <a:endParaRPr lang="en-GB"/>
          </a:p>
        </p:txBody>
      </p:sp>
      <p:sp>
        <p:nvSpPr>
          <p:cNvPr id="3" name="Footer Placeholder 2"/>
          <p:cNvSpPr>
            <a:spLocks noGrp="1"/>
          </p:cNvSpPr>
          <p:nvPr>
            <p:ph type="ftr" sz="quarter" idx="11"/>
          </p:nvPr>
        </p:nvSpPr>
        <p:spPr/>
        <p:txBody>
          <a:bodyPr/>
          <a:lstStyle/>
          <a:p>
            <a:r>
              <a:rPr lang="en-GB"/>
              <a:t>ELEC2208 – Power Electronics and Drives</a:t>
            </a:r>
            <a:endParaRPr lang="en-US"/>
          </a:p>
        </p:txBody>
      </p:sp>
      <p:sp>
        <p:nvSpPr>
          <p:cNvPr id="4" name="Title 3"/>
          <p:cNvSpPr>
            <a:spLocks noGrp="1"/>
          </p:cNvSpPr>
          <p:nvPr>
            <p:ph type="title"/>
          </p:nvPr>
        </p:nvSpPr>
        <p:spPr>
          <a:xfrm>
            <a:off x="758371" y="604610"/>
            <a:ext cx="10515600" cy="1325563"/>
          </a:xfrm>
        </p:spPr>
        <p:txBody>
          <a:bodyPr>
            <a:normAutofit/>
          </a:bodyPr>
          <a:lstStyle/>
          <a:p>
            <a:r>
              <a:rPr lang="en-US"/>
              <a:t>Electric motor drives – what are the applications?</a:t>
            </a:r>
            <a:endParaRPr lang="en-GB"/>
          </a:p>
        </p:txBody>
      </p:sp>
      <p:sp>
        <p:nvSpPr>
          <p:cNvPr id="6" name="Date Placeholder 5"/>
          <p:cNvSpPr>
            <a:spLocks noGrp="1"/>
          </p:cNvSpPr>
          <p:nvPr>
            <p:ph type="dt" sz="half" idx="10"/>
          </p:nvPr>
        </p:nvSpPr>
        <p:spPr/>
        <p:txBody>
          <a:bodyPr/>
          <a:lstStyle/>
          <a:p>
            <a:fld id="{EA9238A0-8DCA-42D3-A6A3-6CD87C5A83E8}" type="datetime1">
              <a:rPr lang="en-US" smtClean="0"/>
              <a:t>5/31/2023</a:t>
            </a:fld>
            <a:endParaRPr lang="en-US"/>
          </a:p>
        </p:txBody>
      </p:sp>
    </p:spTree>
    <p:extLst>
      <p:ext uri="{BB962C8B-B14F-4D97-AF65-F5344CB8AC3E}">
        <p14:creationId xmlns:p14="http://schemas.microsoft.com/office/powerpoint/2010/main" val="1660660285"/>
      </p:ext>
    </p:extLst>
  </p:cSld>
  <p:clrMapOvr>
    <a:masterClrMapping/>
  </p:clrMapOvr>
  <mc:AlternateContent xmlns:mc="http://schemas.openxmlformats.org/markup-compatibility/2006" xmlns:p14="http://schemas.microsoft.com/office/powerpoint/2010/main">
    <mc:Choice Requires="p14">
      <p:transition spd="slow" p14:dur="2000" advTm="66026"/>
    </mc:Choice>
    <mc:Fallback xmlns="">
      <p:transition spd="slow" advTm="6602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700" y="666234"/>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718" y="742434"/>
            <a:ext cx="6445682" cy="523220"/>
          </a:xfrm>
          <a:prstGeom prst="rect">
            <a:avLst/>
          </a:prstGeom>
        </p:spPr>
        <p:txBody>
          <a:bodyPr wrap="square">
            <a:spAutoFit/>
          </a:bodyPr>
          <a:lstStyle/>
          <a:p>
            <a:r>
              <a:rPr lang="en-GB" sz="2800"/>
              <a:t>Equivalents for Moment of Inertia</a:t>
            </a:r>
            <a:endParaRPr lang="fr-FR" sz="2800"/>
          </a:p>
        </p:txBody>
      </p:sp>
      <p:sp>
        <p:nvSpPr>
          <p:cNvPr id="8" name="TextBox 7"/>
          <p:cNvSpPr txBox="1"/>
          <p:nvPr/>
        </p:nvSpPr>
        <p:spPr>
          <a:xfrm>
            <a:off x="9277350" y="120968"/>
            <a:ext cx="2682722" cy="369332"/>
          </a:xfrm>
          <a:prstGeom prst="rect">
            <a:avLst/>
          </a:prstGeom>
          <a:noFill/>
        </p:spPr>
        <p:txBody>
          <a:bodyPr wrap="none" rtlCol="0">
            <a:spAutoFit/>
          </a:bodyPr>
          <a:lstStyle/>
          <a:p>
            <a:r>
              <a:rPr lang="en-GB"/>
              <a:t>Mechanics in Drive System</a:t>
            </a:r>
            <a:endParaRPr lang="fr-FR"/>
          </a:p>
        </p:txBody>
      </p:sp>
      <p:grpSp>
        <p:nvGrpSpPr>
          <p:cNvPr id="18" name="Group 17">
            <a:extLst>
              <a:ext uri="{FF2B5EF4-FFF2-40B4-BE49-F238E27FC236}">
                <a16:creationId xmlns:a16="http://schemas.microsoft.com/office/drawing/2014/main" id="{3D440459-1129-A846-918A-8D1C32F62B4A}"/>
              </a:ext>
            </a:extLst>
          </p:cNvPr>
          <p:cNvGrpSpPr/>
          <p:nvPr/>
        </p:nvGrpSpPr>
        <p:grpSpPr>
          <a:xfrm>
            <a:off x="2123268" y="1357917"/>
            <a:ext cx="7373268" cy="4819046"/>
            <a:chOff x="2123268" y="1357917"/>
            <a:chExt cx="7373268" cy="4819046"/>
          </a:xfrm>
        </p:grpSpPr>
        <p:grpSp>
          <p:nvGrpSpPr>
            <p:cNvPr id="12" name="Group 11">
              <a:extLst>
                <a:ext uri="{FF2B5EF4-FFF2-40B4-BE49-F238E27FC236}">
                  <a16:creationId xmlns:a16="http://schemas.microsoft.com/office/drawing/2014/main" id="{6FF2F19F-0B43-AC47-9846-1358303BCE04}"/>
                </a:ext>
              </a:extLst>
            </p:cNvPr>
            <p:cNvGrpSpPr/>
            <p:nvPr/>
          </p:nvGrpSpPr>
          <p:grpSpPr>
            <a:xfrm>
              <a:off x="2123268" y="1357917"/>
              <a:ext cx="7373268" cy="4819046"/>
              <a:chOff x="2123268" y="1357917"/>
              <a:chExt cx="7373268" cy="4819046"/>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23268" y="1357917"/>
                <a:ext cx="7373268" cy="4819046"/>
              </a:xfrm>
              <a:prstGeom prst="rect">
                <a:avLst/>
              </a:prstGeom>
            </p:spPr>
          </p:pic>
          <p:cxnSp>
            <p:nvCxnSpPr>
              <p:cNvPr id="7" name="Straight Connector 6">
                <a:extLst>
                  <a:ext uri="{FF2B5EF4-FFF2-40B4-BE49-F238E27FC236}">
                    <a16:creationId xmlns:a16="http://schemas.microsoft.com/office/drawing/2014/main" id="{19D9C398-E6AF-7A44-AF0C-9244E7811506}"/>
                  </a:ext>
                </a:extLst>
              </p:cNvPr>
              <p:cNvCxnSpPr/>
              <p:nvPr/>
            </p:nvCxnSpPr>
            <p:spPr>
              <a:xfrm>
                <a:off x="2460567" y="2319688"/>
                <a:ext cx="18550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7921D1-2BF2-4047-9EB4-5F621A60316C}"/>
                  </a:ext>
                </a:extLst>
              </p:cNvPr>
              <p:cNvCxnSpPr/>
              <p:nvPr/>
            </p:nvCxnSpPr>
            <p:spPr>
              <a:xfrm>
                <a:off x="6680083" y="2982227"/>
                <a:ext cx="12670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0CF531-20C5-6740-AA17-7C23009C2D73}"/>
                  </a:ext>
                </a:extLst>
              </p:cNvPr>
              <p:cNvCxnSpPr/>
              <p:nvPr/>
            </p:nvCxnSpPr>
            <p:spPr>
              <a:xfrm>
                <a:off x="6601477" y="5868202"/>
                <a:ext cx="12670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4CE41E-0AE0-CA42-9752-FB6DDA26A6CD}"/>
                  </a:ext>
                </a:extLst>
              </p:cNvPr>
              <p:cNvCxnSpPr/>
              <p:nvPr/>
            </p:nvCxnSpPr>
            <p:spPr>
              <a:xfrm>
                <a:off x="2569987" y="5444690"/>
                <a:ext cx="951935"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4C28B02A-D90F-B745-B3FE-4319CF0D5D05}"/>
                </a:ext>
              </a:extLst>
            </p:cNvPr>
            <p:cNvCxnSpPr>
              <a:cxnSpLocks/>
            </p:cNvCxnSpPr>
            <p:nvPr/>
          </p:nvCxnSpPr>
          <p:spPr>
            <a:xfrm flipH="1">
              <a:off x="3787559" y="1746539"/>
              <a:ext cx="796395" cy="132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0AF525-3B8F-1B4B-A7F7-62F527B6958F}"/>
                </a:ext>
              </a:extLst>
            </p:cNvPr>
            <p:cNvSpPr txBox="1"/>
            <p:nvPr/>
          </p:nvSpPr>
          <p:spPr>
            <a:xfrm>
              <a:off x="4184003" y="1515776"/>
              <a:ext cx="799899" cy="276999"/>
            </a:xfrm>
            <a:prstGeom prst="rect">
              <a:avLst/>
            </a:prstGeom>
            <a:noFill/>
          </p:spPr>
          <p:txBody>
            <a:bodyPr wrap="none" rtlCol="0">
              <a:spAutoFit/>
            </a:bodyPr>
            <a:lstStyle/>
            <a:p>
              <a:r>
                <a:rPr lang="en-GB" sz="1200"/>
                <a:t>derivative</a:t>
              </a:r>
            </a:p>
          </p:txBody>
        </p:sp>
      </p:grpSp>
    </p:spTree>
    <p:extLst>
      <p:ext uri="{BB962C8B-B14F-4D97-AF65-F5344CB8AC3E}">
        <p14:creationId xmlns:p14="http://schemas.microsoft.com/office/powerpoint/2010/main" val="3001200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468636" y="1304153"/>
                <a:ext cx="7399078" cy="5130035"/>
              </a:xfrm>
            </p:spPr>
            <p:txBody>
              <a:bodyPr>
                <a:normAutofit/>
              </a:bodyPr>
              <a:lstStyle/>
              <a:p>
                <a:r>
                  <a:rPr lang="en-GB" sz="2400"/>
                  <a:t>The </a:t>
                </a:r>
                <a:r>
                  <a:rPr lang="en-GB" sz="2400">
                    <a:hlinkClick r:id="rId2"/>
                  </a:rPr>
                  <a:t>moment of inertia</a:t>
                </a:r>
                <a:r>
                  <a:rPr lang="en-GB" sz="2400"/>
                  <a:t> of any object about an axis through its </a:t>
                </a:r>
                <a:r>
                  <a:rPr lang="en-GB" sz="2400">
                    <a:hlinkClick r:id="rId3"/>
                  </a:rPr>
                  <a:t>centre of mass</a:t>
                </a:r>
                <a:r>
                  <a:rPr lang="en-GB" sz="2400"/>
                  <a:t> is the minimum moment of inertia for an axis in that direction in space. The moment of inertia about any axis parallel to that axis through the centre of mass is given by</a:t>
                </a:r>
                <a:endParaRPr lang="en-GB" sz="2400" i="1">
                  <a:latin typeface="Cambria Math" panose="02040503050406030204" pitchFamily="18" charset="0"/>
                </a:endParaRPr>
              </a:p>
              <a:p>
                <a:pPr marL="0" indent="0">
                  <a:buNone/>
                </a:pPr>
                <a:endParaRPr lang="en-GB" sz="240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𝐽</m:t>
                          </m:r>
                        </m:e>
                        <m:sub>
                          <m:r>
                            <a:rPr lang="en-US" sz="2400" b="0" i="1" smtClean="0">
                              <a:latin typeface="Cambria Math" panose="02040503050406030204" pitchFamily="18" charset="0"/>
                            </a:rPr>
                            <m:t>𝑡h𝑖𝑛</m:t>
                          </m:r>
                          <m:r>
                            <a:rPr lang="en-US" sz="2400" b="0" i="1" smtClean="0">
                              <a:latin typeface="Cambria Math" panose="02040503050406030204" pitchFamily="18" charset="0"/>
                            </a:rPr>
                            <m:t> </m:t>
                          </m:r>
                          <m:r>
                            <a:rPr lang="en-US" sz="2400" b="0" i="1" smtClean="0">
                              <a:latin typeface="Cambria Math" panose="02040503050406030204" pitchFamily="18" charset="0"/>
                            </a:rPr>
                            <m:t>𝑑𝑖𝑠𝑐</m:t>
                          </m:r>
                          <m:r>
                            <a:rPr lang="en-US" sz="2400" b="0" i="1" smtClean="0">
                              <a:latin typeface="Cambria Math" panose="02040503050406030204" pitchFamily="18" charset="0"/>
                            </a:rPr>
                            <m:t>,</m:t>
                          </m:r>
                          <m:r>
                            <a:rPr lang="en-US" sz="2400" b="0" i="1" smtClean="0">
                              <a:latin typeface="Cambria Math" panose="02040503050406030204" pitchFamily="18" charset="0"/>
                            </a:rPr>
                            <m:t>𝑛𝑒𝑤</m:t>
                          </m:r>
                        </m:sub>
                      </m:sSub>
                      <m:r>
                        <a:rPr lang="fr-FR"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𝐽</m:t>
                          </m:r>
                        </m:e>
                        <m:sub>
                          <m:r>
                            <a:rPr lang="en-US" sz="2400" b="0" i="1" smtClean="0">
                              <a:latin typeface="Cambria Math" panose="02040503050406030204" pitchFamily="18" charset="0"/>
                            </a:rPr>
                            <m:t>𝑡h𝑖𝑛</m:t>
                          </m:r>
                          <m:r>
                            <a:rPr lang="en-US" sz="2400" b="0" i="1" smtClean="0">
                              <a:latin typeface="Cambria Math" panose="02040503050406030204" pitchFamily="18" charset="0"/>
                            </a:rPr>
                            <m:t> </m:t>
                          </m:r>
                          <m:r>
                            <a:rPr lang="en-US" sz="2400" b="0" i="1" smtClean="0">
                              <a:latin typeface="Cambria Math" panose="02040503050406030204" pitchFamily="18" charset="0"/>
                            </a:rPr>
                            <m:t>𝑑𝑖𝑠𝑐</m:t>
                          </m:r>
                        </m:sub>
                      </m:sSub>
                      <m:r>
                        <a:rPr lang="en-GB" sz="2400" i="1">
                          <a:latin typeface="Cambria Math" panose="02040503050406030204" pitchFamily="18" charset="0"/>
                        </a:rPr>
                        <m:t>+</m:t>
                      </m:r>
                      <m:sSup>
                        <m:sSupPr>
                          <m:ctrlPr>
                            <a:rPr lang="en-GB" sz="2400" i="1">
                              <a:latin typeface="Cambria Math" panose="02040503050406030204" pitchFamily="18" charset="0"/>
                            </a:rPr>
                          </m:ctrlPr>
                        </m:sSupPr>
                        <m:e>
                          <m:r>
                            <a:rPr lang="en-US" sz="2400" i="1">
                              <a:latin typeface="Cambria Math" panose="02040503050406030204" pitchFamily="18" charset="0"/>
                            </a:rPr>
                            <m:t>𝑀</m:t>
                          </m:r>
                          <m:r>
                            <a:rPr lang="en-GB" sz="2400" i="1">
                              <a:latin typeface="Cambria Math" panose="02040503050406030204" pitchFamily="18" charset="0"/>
                            </a:rPr>
                            <m:t>𝑑</m:t>
                          </m:r>
                        </m:e>
                        <m:sup>
                          <m:r>
                            <a:rPr lang="en-GB" sz="2400" i="1">
                              <a:latin typeface="Cambria Math" panose="02040503050406030204" pitchFamily="18" charset="0"/>
                            </a:rPr>
                            <m:t>2</m:t>
                          </m:r>
                        </m:sup>
                      </m:sSup>
                    </m:oMath>
                  </m:oMathPara>
                </a14:m>
                <a:endParaRPr lang="fr-FR" sz="2400"/>
              </a:p>
              <a:p>
                <a:pPr marL="0" indent="0">
                  <a:buNone/>
                </a:pPr>
                <a:endParaRPr lang="en-GB" sz="2400"/>
              </a:p>
              <a:p>
                <a:r>
                  <a:rPr lang="en-GB" sz="2400"/>
                  <a:t>E.g.: the thin disc’s new moment of inertia about the new axis of rotation is</a:t>
                </a:r>
              </a:p>
              <a:p>
                <a:pPr marL="0" indent="0">
                  <a:buNone/>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𝐽</m:t>
                          </m:r>
                        </m:e>
                        <m:sub>
                          <m:r>
                            <a:rPr lang="en-US" sz="2400" i="1">
                              <a:latin typeface="Cambria Math" panose="02040503050406030204" pitchFamily="18" charset="0"/>
                            </a:rPr>
                            <m:t>𝑡h𝑖𝑛</m:t>
                          </m:r>
                          <m:r>
                            <a:rPr lang="en-US" sz="2400" i="1">
                              <a:latin typeface="Cambria Math" panose="02040503050406030204" pitchFamily="18" charset="0"/>
                            </a:rPr>
                            <m:t> </m:t>
                          </m:r>
                          <m:r>
                            <a:rPr lang="en-US" sz="2400" i="1">
                              <a:latin typeface="Cambria Math" panose="02040503050406030204" pitchFamily="18" charset="0"/>
                            </a:rPr>
                            <m:t>𝑑𝑖𝑠𝑐</m:t>
                          </m:r>
                          <m:r>
                            <a:rPr lang="en-US" sz="2400" i="1">
                              <a:latin typeface="Cambria Math" panose="02040503050406030204" pitchFamily="18" charset="0"/>
                            </a:rPr>
                            <m:t>,</m:t>
                          </m:r>
                          <m:r>
                            <a:rPr lang="en-US" sz="2400" i="1">
                              <a:latin typeface="Cambria Math" panose="02040503050406030204" pitchFamily="18" charset="0"/>
                            </a:rPr>
                            <m:t>𝑛𝑒𝑤</m:t>
                          </m:r>
                        </m:sub>
                      </m:sSub>
                      <m:r>
                        <a:rPr lang="fr-FR" sz="2400" i="1">
                          <a:latin typeface="Cambria Math" panose="02040503050406030204" pitchFamily="18" charset="0"/>
                        </a:rPr>
                        <m:t>=</m:t>
                      </m:r>
                      <m:f>
                        <m:fPr>
                          <m:ctrlPr>
                            <a:rPr lang="en-GB" sz="2400" i="1">
                              <a:latin typeface="Cambria Math" panose="02040503050406030204" pitchFamily="18" charset="0"/>
                            </a:rPr>
                          </m:ctrlPr>
                        </m:fPr>
                        <m:num>
                          <m:sSup>
                            <m:sSupPr>
                              <m:ctrlPr>
                                <a:rPr lang="en-GB" sz="2400" i="1">
                                  <a:latin typeface="Cambria Math" panose="02040503050406030204" pitchFamily="18" charset="0"/>
                                </a:rPr>
                              </m:ctrlPr>
                            </m:sSupPr>
                            <m:e>
                              <m:r>
                                <a:rPr lang="en-US" sz="2400" i="1">
                                  <a:latin typeface="Cambria Math" panose="02040503050406030204" pitchFamily="18" charset="0"/>
                                </a:rPr>
                                <m:t>𝑀𝑅</m:t>
                              </m:r>
                            </m:e>
                            <m:sup>
                              <m:r>
                                <a:rPr lang="en-GB" sz="2400" i="1">
                                  <a:latin typeface="Cambria Math" panose="02040503050406030204" pitchFamily="18" charset="0"/>
                                </a:rPr>
                                <m:t>2</m:t>
                              </m:r>
                            </m:sup>
                          </m:sSup>
                        </m:num>
                        <m:den>
                          <m:r>
                            <a:rPr lang="en-US" sz="2400" i="1">
                              <a:latin typeface="Cambria Math" panose="02040503050406030204" pitchFamily="18" charset="0"/>
                            </a:rPr>
                            <m:t>4</m:t>
                          </m:r>
                        </m:den>
                      </m:f>
                      <m:r>
                        <a:rPr lang="en-GB" sz="2400" i="1">
                          <a:latin typeface="Cambria Math" panose="02040503050406030204" pitchFamily="18" charset="0"/>
                        </a:rPr>
                        <m:t>+</m:t>
                      </m:r>
                      <m:sSup>
                        <m:sSupPr>
                          <m:ctrlPr>
                            <a:rPr lang="en-GB" sz="2400" i="1">
                              <a:latin typeface="Cambria Math" panose="02040503050406030204" pitchFamily="18" charset="0"/>
                            </a:rPr>
                          </m:ctrlPr>
                        </m:sSupPr>
                        <m:e>
                          <m:r>
                            <a:rPr lang="en-US" sz="2400" i="1">
                              <a:latin typeface="Cambria Math" panose="02040503050406030204" pitchFamily="18" charset="0"/>
                            </a:rPr>
                            <m:t>𝑀</m:t>
                          </m:r>
                          <m:r>
                            <a:rPr lang="en-GB" sz="2400" i="1">
                              <a:latin typeface="Cambria Math" panose="02040503050406030204" pitchFamily="18" charset="0"/>
                            </a:rPr>
                            <m:t>𝑑</m:t>
                          </m:r>
                        </m:e>
                        <m:sup>
                          <m:r>
                            <a:rPr lang="en-GB" sz="2400" i="1">
                              <a:latin typeface="Cambria Math" panose="02040503050406030204" pitchFamily="18" charset="0"/>
                            </a:rPr>
                            <m:t>2</m:t>
                          </m:r>
                        </m:sup>
                      </m:sSup>
                    </m:oMath>
                  </m:oMathPara>
                </a14:m>
                <a:endParaRPr lang="fr-FR" sz="2400"/>
              </a:p>
              <a:p>
                <a:endParaRPr lang="en-US" sz="240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468636" y="1304153"/>
                <a:ext cx="7399078" cy="5130035"/>
              </a:xfrm>
              <a:blipFill>
                <a:blip r:embed="rId4"/>
                <a:stretch>
                  <a:fillRect l="-1071" t="-1665"/>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GB"/>
              <a:t>ELEC2208 – Power Electronics and Drives</a:t>
            </a:r>
            <a:endParaRPr lang="en-US"/>
          </a:p>
        </p:txBody>
      </p:sp>
      <p:sp>
        <p:nvSpPr>
          <p:cNvPr id="5" name="Title 4"/>
          <p:cNvSpPr>
            <a:spLocks noGrp="1"/>
          </p:cNvSpPr>
          <p:nvPr>
            <p:ph type="title"/>
          </p:nvPr>
        </p:nvSpPr>
        <p:spPr/>
        <p:txBody>
          <a:bodyPr/>
          <a:lstStyle/>
          <a:p>
            <a:r>
              <a:rPr lang="en-US"/>
              <a:t>Moment of inertia</a:t>
            </a:r>
          </a:p>
        </p:txBody>
      </p:sp>
      <p:sp>
        <p:nvSpPr>
          <p:cNvPr id="4" name="Date Placeholder 3"/>
          <p:cNvSpPr>
            <a:spLocks noGrp="1"/>
          </p:cNvSpPr>
          <p:nvPr>
            <p:ph type="dt" sz="half" idx="10"/>
          </p:nvPr>
        </p:nvSpPr>
        <p:spPr/>
        <p:txBody>
          <a:bodyPr/>
          <a:lstStyle/>
          <a:p>
            <a:fld id="{2DD4A754-BFC7-4A51-BB35-4DC230AE2010}" type="datetime1">
              <a:rPr lang="en-US" smtClean="0"/>
              <a:t>5/31/2023</a:t>
            </a:fld>
            <a:endParaRPr lang="en-US"/>
          </a:p>
        </p:txBody>
      </p:sp>
      <p:grpSp>
        <p:nvGrpSpPr>
          <p:cNvPr id="12" name="Group 11">
            <a:extLst>
              <a:ext uri="{FF2B5EF4-FFF2-40B4-BE49-F238E27FC236}">
                <a16:creationId xmlns:a16="http://schemas.microsoft.com/office/drawing/2014/main" id="{D00DA6CC-D225-384F-88C6-DB45D5A65348}"/>
              </a:ext>
            </a:extLst>
          </p:cNvPr>
          <p:cNvGrpSpPr/>
          <p:nvPr/>
        </p:nvGrpSpPr>
        <p:grpSpPr>
          <a:xfrm>
            <a:off x="1181508" y="1304153"/>
            <a:ext cx="3019645" cy="4596188"/>
            <a:chOff x="2305771" y="1521981"/>
            <a:chExt cx="3019645" cy="4596188"/>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05771" y="1521981"/>
              <a:ext cx="2544065" cy="4596188"/>
            </a:xfrm>
            <a:prstGeom prst="rect">
              <a:avLst/>
            </a:prstGeom>
          </p:spPr>
        </p:pic>
        <p:sp>
          <p:nvSpPr>
            <p:cNvPr id="7" name="Oval 6"/>
            <p:cNvSpPr/>
            <p:nvPr/>
          </p:nvSpPr>
          <p:spPr>
            <a:xfrm>
              <a:off x="3411227" y="2152692"/>
              <a:ext cx="1674239" cy="1745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3787320" y="2447937"/>
              <a:ext cx="922047" cy="369332"/>
            </a:xfrm>
            <a:prstGeom prst="rect">
              <a:avLst/>
            </a:prstGeom>
            <a:noFill/>
          </p:spPr>
          <p:txBody>
            <a:bodyPr wrap="none" rtlCol="0">
              <a:spAutoFit/>
            </a:bodyPr>
            <a:lstStyle/>
            <a:p>
              <a:r>
                <a:rPr lang="en-GB"/>
                <a:t>Mass M</a:t>
              </a:r>
            </a:p>
          </p:txBody>
        </p:sp>
        <p:sp>
          <p:nvSpPr>
            <p:cNvPr id="11" name="TextBox 10">
              <a:extLst>
                <a:ext uri="{FF2B5EF4-FFF2-40B4-BE49-F238E27FC236}">
                  <a16:creationId xmlns:a16="http://schemas.microsoft.com/office/drawing/2014/main" id="{8928481A-D1EB-C74F-B349-D4645C780E50}"/>
                </a:ext>
              </a:extLst>
            </p:cNvPr>
            <p:cNvSpPr txBox="1"/>
            <p:nvPr/>
          </p:nvSpPr>
          <p:spPr>
            <a:xfrm>
              <a:off x="3120632" y="4684818"/>
              <a:ext cx="2204784" cy="646331"/>
            </a:xfrm>
            <a:prstGeom prst="rect">
              <a:avLst/>
            </a:prstGeom>
            <a:noFill/>
          </p:spPr>
          <p:txBody>
            <a:bodyPr wrap="square" rtlCol="0">
              <a:spAutoFit/>
            </a:bodyPr>
            <a:lstStyle/>
            <a:p>
              <a:pPr algn="ctr"/>
              <a:r>
                <a:rPr lang="en-GB"/>
                <a:t>Axis through centre of mass</a:t>
              </a:r>
            </a:p>
          </p:txBody>
        </p:sp>
        <p:cxnSp>
          <p:nvCxnSpPr>
            <p:cNvPr id="8" name="Straight Arrow Connector 7"/>
            <p:cNvCxnSpPr/>
            <p:nvPr/>
          </p:nvCxnSpPr>
          <p:spPr>
            <a:xfrm flipH="1">
              <a:off x="3465920" y="4393661"/>
              <a:ext cx="1564849" cy="9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38600" y="4398375"/>
              <a:ext cx="426720" cy="369332"/>
            </a:xfrm>
            <a:prstGeom prst="rect">
              <a:avLst/>
            </a:prstGeom>
            <a:noFill/>
          </p:spPr>
          <p:txBody>
            <a:bodyPr wrap="none" rtlCol="0">
              <a:spAutoFit/>
            </a:bodyPr>
            <a:lstStyle/>
            <a:p>
              <a:r>
                <a:rPr lang="en-GB"/>
                <a:t>2R</a:t>
              </a:r>
            </a:p>
          </p:txBody>
        </p:sp>
      </p:grpSp>
    </p:spTree>
    <p:extLst>
      <p:ext uri="{BB962C8B-B14F-4D97-AF65-F5344CB8AC3E}">
        <p14:creationId xmlns:p14="http://schemas.microsoft.com/office/powerpoint/2010/main" val="2459739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Inertia calculation example</a:t>
            </a:r>
          </a:p>
        </p:txBody>
      </p:sp>
      <p:pic>
        <p:nvPicPr>
          <p:cNvPr id="4" name="vzTZzIqKPG8"/>
          <p:cNvPicPr>
            <a:picLocks noGrp="1" noRot="1" noChangeAspect="1"/>
          </p:cNvPicPr>
          <p:nvPr>
            <p:ph idx="1"/>
            <a:videoFile r:link="rId1"/>
          </p:nvPr>
        </p:nvPicPr>
        <p:blipFill>
          <a:blip r:embed="rId3"/>
          <a:stretch>
            <a:fillRect/>
          </a:stretch>
        </p:blipFill>
        <p:spPr>
          <a:xfrm>
            <a:off x="2615797" y="1748971"/>
            <a:ext cx="7420832" cy="4174218"/>
          </a:xfrm>
          <a:prstGeom prst="rect">
            <a:avLst/>
          </a:prstGeom>
        </p:spPr>
      </p:pic>
    </p:spTree>
    <p:extLst>
      <p:ext uri="{BB962C8B-B14F-4D97-AF65-F5344CB8AC3E}">
        <p14:creationId xmlns:p14="http://schemas.microsoft.com/office/powerpoint/2010/main" val="4275968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MY"/>
              <a:t>Friction</a:t>
            </a:r>
          </a:p>
        </p:txBody>
      </p:sp>
      <p:sp>
        <p:nvSpPr>
          <p:cNvPr id="3" name="Date Placeholder 2"/>
          <p:cNvSpPr>
            <a:spLocks noGrp="1"/>
          </p:cNvSpPr>
          <p:nvPr>
            <p:ph type="dt" sz="half" idx="10"/>
          </p:nvPr>
        </p:nvSpPr>
        <p:spPr/>
        <p:txBody>
          <a:bodyPr/>
          <a:lstStyle/>
          <a:p>
            <a:fld id="{4B6B9666-5B6E-477D-82D9-BFD18F538941}" type="datetime1">
              <a:rPr lang="en-US" smtClean="0"/>
              <a:t>5/31/2023</a:t>
            </a:fld>
            <a:endParaRPr lang="en-US"/>
          </a:p>
        </p:txBody>
      </p:sp>
      <p:sp>
        <p:nvSpPr>
          <p:cNvPr id="4" name="Footer Placeholder 3"/>
          <p:cNvSpPr>
            <a:spLocks noGrp="1"/>
          </p:cNvSpPr>
          <p:nvPr>
            <p:ph type="ftr" sz="quarter" idx="11"/>
          </p:nvPr>
        </p:nvSpPr>
        <p:spPr/>
        <p:txBody>
          <a:bodyPr/>
          <a:lstStyle/>
          <a:p>
            <a:r>
              <a:rPr lang="en-GB"/>
              <a:t>ELEC2208 – Power Electronics and Drives</a:t>
            </a:r>
            <a:endParaRPr lang="en-US"/>
          </a:p>
        </p:txBody>
      </p:sp>
    </p:spTree>
    <p:extLst>
      <p:ext uri="{BB962C8B-B14F-4D97-AF65-F5344CB8AC3E}">
        <p14:creationId xmlns:p14="http://schemas.microsoft.com/office/powerpoint/2010/main" val="228937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5D09DEA3-A414-4FD9-B7DD-45AC6F557469}"/>
              </a:ext>
            </a:extLst>
          </p:cNvPr>
          <p:cNvSpPr txBox="1">
            <a:spLocks noChangeArrowheads="1"/>
          </p:cNvSpPr>
          <p:nvPr/>
        </p:nvSpPr>
        <p:spPr bwMode="auto">
          <a:xfrm>
            <a:off x="388938" y="649866"/>
            <a:ext cx="8915400" cy="149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40000"/>
              </a:spcBef>
            </a:pPr>
            <a:r>
              <a:rPr lang="en-US" altLang="en-US" sz="3200" b="1" i="1"/>
              <a:t>Friction depends on:</a:t>
            </a:r>
          </a:p>
          <a:p>
            <a:pPr>
              <a:lnSpc>
                <a:spcPct val="90000"/>
              </a:lnSpc>
              <a:spcBef>
                <a:spcPct val="40000"/>
              </a:spcBef>
              <a:buFontTx/>
              <a:buAutoNum type="arabicPeriod"/>
            </a:pPr>
            <a:r>
              <a:rPr lang="en-US" altLang="en-US" b="1" i="1"/>
              <a:t>The type of surfaces (u) “mu” - coefficient of friction</a:t>
            </a:r>
          </a:p>
          <a:p>
            <a:pPr>
              <a:lnSpc>
                <a:spcPct val="90000"/>
              </a:lnSpc>
              <a:spcBef>
                <a:spcPct val="40000"/>
              </a:spcBef>
              <a:buFontTx/>
              <a:buAutoNum type="arabicPeriod"/>
            </a:pPr>
            <a:r>
              <a:rPr lang="en-US" altLang="en-US" b="1" i="1"/>
              <a:t>How hard the surfaces are pressed together (F</a:t>
            </a:r>
            <a:r>
              <a:rPr lang="en-US" altLang="en-US" b="1" i="1" baseline="-25000"/>
              <a:t>N </a:t>
            </a:r>
            <a:r>
              <a:rPr lang="en-US" altLang="en-US" b="1" i="1"/>
              <a:t>) – Normal force</a:t>
            </a:r>
          </a:p>
        </p:txBody>
      </p:sp>
      <p:pic>
        <p:nvPicPr>
          <p:cNvPr id="5" name="Picture 4">
            <a:extLst>
              <a:ext uri="{FF2B5EF4-FFF2-40B4-BE49-F238E27FC236}">
                <a16:creationId xmlns:a16="http://schemas.microsoft.com/office/drawing/2014/main" id="{2A2BE794-AAE6-461D-BB1F-74CDD2C5A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2362778"/>
            <a:ext cx="3686175" cy="3714750"/>
          </a:xfrm>
          <a:prstGeom prst="rect">
            <a:avLst/>
          </a:prstGeom>
          <a:solidFill>
            <a:schemeClr val="hlink"/>
          </a:solidFill>
          <a:ln w="34925">
            <a:solidFill>
              <a:srgbClr val="FF99CC"/>
            </a:solidFill>
            <a:miter lim="800000"/>
            <a:headEnd/>
            <a:tailEnd/>
          </a:ln>
        </p:spPr>
      </p:pic>
      <p:pic>
        <p:nvPicPr>
          <p:cNvPr id="6" name="Picture 6">
            <a:extLst>
              <a:ext uri="{FF2B5EF4-FFF2-40B4-BE49-F238E27FC236}">
                <a16:creationId xmlns:a16="http://schemas.microsoft.com/office/drawing/2014/main" id="{374AB7A2-AF13-468C-942C-98C36CA53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799"/>
          <a:stretch>
            <a:fillRect/>
          </a:stretch>
        </p:blipFill>
        <p:spPr bwMode="auto">
          <a:xfrm>
            <a:off x="4889500" y="2348491"/>
            <a:ext cx="3549650" cy="3741737"/>
          </a:xfrm>
          <a:prstGeom prst="rect">
            <a:avLst/>
          </a:prstGeom>
          <a:noFill/>
          <a:ln w="28575">
            <a:solidFill>
              <a:srgbClr val="FF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13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ADF7F98-298A-42CA-A47E-064BD6C80A50}"/>
              </a:ext>
            </a:extLst>
          </p:cNvPr>
          <p:cNvSpPr txBox="1">
            <a:spLocks noChangeArrowheads="1"/>
          </p:cNvSpPr>
          <p:nvPr/>
        </p:nvSpPr>
        <p:spPr bwMode="auto">
          <a:xfrm>
            <a:off x="654050" y="4811713"/>
            <a:ext cx="8374063" cy="1828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62000">
              <a:buFont typeface="Wingdings" panose="05000000000000000000" pitchFamily="2" charset="2"/>
              <a:buChar char="Ø"/>
            </a:pPr>
            <a:r>
              <a:rPr lang="en-US" altLang="en-US" sz="2400" i="1">
                <a:latin typeface="Times New Roman" panose="02020603050405020304" pitchFamily="18" charset="0"/>
              </a:rPr>
              <a:t>Friction always opposes motion.</a:t>
            </a:r>
          </a:p>
          <a:p>
            <a:pPr defTabSz="762000">
              <a:buFont typeface="Wingdings" panose="05000000000000000000" pitchFamily="2" charset="2"/>
              <a:buChar char="Ø"/>
            </a:pPr>
            <a:r>
              <a:rPr lang="en-US" altLang="en-US" sz="2400" i="1">
                <a:latin typeface="Times New Roman" panose="02020603050405020304" pitchFamily="18" charset="0"/>
              </a:rPr>
              <a:t>The applied force must be greater than the static frictional force to move the block.</a:t>
            </a:r>
          </a:p>
        </p:txBody>
      </p:sp>
      <p:pic>
        <p:nvPicPr>
          <p:cNvPr id="5" name="Picture 27">
            <a:extLst>
              <a:ext uri="{FF2B5EF4-FFF2-40B4-BE49-F238E27FC236}">
                <a16:creationId xmlns:a16="http://schemas.microsoft.com/office/drawing/2014/main" id="{4B08C233-3F02-4EA0-9913-62DDEBD7D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552575"/>
            <a:ext cx="5562600" cy="31146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7E640AC-8E26-4776-8EAF-E7964C181DBD}"/>
              </a:ext>
            </a:extLst>
          </p:cNvPr>
          <p:cNvSpPr/>
          <p:nvPr/>
        </p:nvSpPr>
        <p:spPr>
          <a:xfrm>
            <a:off x="470124" y="826134"/>
            <a:ext cx="2866426" cy="590931"/>
          </a:xfrm>
          <a:prstGeom prst="rect">
            <a:avLst/>
          </a:prstGeom>
        </p:spPr>
        <p:txBody>
          <a:bodyPr wrap="none">
            <a:spAutoFit/>
          </a:bodyPr>
          <a:lstStyle/>
          <a:p>
            <a:pPr>
              <a:lnSpc>
                <a:spcPct val="90000"/>
              </a:lnSpc>
              <a:spcBef>
                <a:spcPct val="40000"/>
              </a:spcBef>
            </a:pPr>
            <a:r>
              <a:rPr lang="en-US" altLang="en-US" sz="3600" b="1" i="1" dirty="0"/>
              <a:t>Friction forces</a:t>
            </a:r>
          </a:p>
        </p:txBody>
      </p:sp>
    </p:spTree>
    <p:extLst>
      <p:ext uri="{BB962C8B-B14F-4D97-AF65-F5344CB8AC3E}">
        <p14:creationId xmlns:p14="http://schemas.microsoft.com/office/powerpoint/2010/main" val="843767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2">
            <a:extLst>
              <a:ext uri="{FF2B5EF4-FFF2-40B4-BE49-F238E27FC236}">
                <a16:creationId xmlns:a16="http://schemas.microsoft.com/office/drawing/2014/main" id="{0C237EA6-844E-4B80-9156-19E0AF7B9D2A}"/>
              </a:ext>
            </a:extLst>
          </p:cNvPr>
          <p:cNvGrpSpPr>
            <a:grpSpLocks/>
          </p:cNvGrpSpPr>
          <p:nvPr/>
        </p:nvGrpSpPr>
        <p:grpSpPr bwMode="auto">
          <a:xfrm>
            <a:off x="2017428" y="1721862"/>
            <a:ext cx="2438400" cy="1539875"/>
            <a:chOff x="609" y="1327"/>
            <a:chExt cx="1536" cy="970"/>
          </a:xfrm>
        </p:grpSpPr>
        <p:sp>
          <p:nvSpPr>
            <p:cNvPr id="5" name="Line 4">
              <a:extLst>
                <a:ext uri="{FF2B5EF4-FFF2-40B4-BE49-F238E27FC236}">
                  <a16:creationId xmlns:a16="http://schemas.microsoft.com/office/drawing/2014/main" id="{0CBF8F90-558A-4FBB-9FA2-F54C7234F931}"/>
                </a:ext>
              </a:extLst>
            </p:cNvPr>
            <p:cNvSpPr>
              <a:spLocks noChangeShapeType="1"/>
            </p:cNvSpPr>
            <p:nvPr/>
          </p:nvSpPr>
          <p:spPr bwMode="auto">
            <a:xfrm flipV="1">
              <a:off x="1896" y="1327"/>
              <a:ext cx="6" cy="409"/>
            </a:xfrm>
            <a:prstGeom prst="line">
              <a:avLst/>
            </a:prstGeom>
            <a:noFill/>
            <a:ln w="444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6" name="Text Box 7">
              <a:extLst>
                <a:ext uri="{FF2B5EF4-FFF2-40B4-BE49-F238E27FC236}">
                  <a16:creationId xmlns:a16="http://schemas.microsoft.com/office/drawing/2014/main" id="{EDC5EA25-4BEF-4CD0-BC43-A96DC4F661AE}"/>
                </a:ext>
              </a:extLst>
            </p:cNvPr>
            <p:cNvSpPr txBox="1">
              <a:spLocks noChangeArrowheads="1"/>
            </p:cNvSpPr>
            <p:nvPr/>
          </p:nvSpPr>
          <p:spPr bwMode="auto">
            <a:xfrm>
              <a:off x="609" y="1701"/>
              <a:ext cx="1536" cy="5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en-US" sz="2800" b="1" i="1">
                  <a:latin typeface="Times New Roman" panose="02020603050405020304" pitchFamily="18" charset="0"/>
                </a:rPr>
                <a:t>static frictional force</a:t>
              </a:r>
            </a:p>
          </p:txBody>
        </p:sp>
      </p:grpSp>
      <p:grpSp>
        <p:nvGrpSpPr>
          <p:cNvPr id="7" name="Group 23">
            <a:extLst>
              <a:ext uri="{FF2B5EF4-FFF2-40B4-BE49-F238E27FC236}">
                <a16:creationId xmlns:a16="http://schemas.microsoft.com/office/drawing/2014/main" id="{17EE73ED-2754-46A2-BB01-089C5F2C749E}"/>
              </a:ext>
            </a:extLst>
          </p:cNvPr>
          <p:cNvGrpSpPr>
            <a:grpSpLocks/>
          </p:cNvGrpSpPr>
          <p:nvPr/>
        </p:nvGrpSpPr>
        <p:grpSpPr bwMode="auto">
          <a:xfrm>
            <a:off x="4817778" y="1683762"/>
            <a:ext cx="2819400" cy="1717675"/>
            <a:chOff x="2316" y="1392"/>
            <a:chExt cx="1776" cy="1082"/>
          </a:xfrm>
        </p:grpSpPr>
        <p:sp>
          <p:nvSpPr>
            <p:cNvPr id="8" name="Line 5">
              <a:extLst>
                <a:ext uri="{FF2B5EF4-FFF2-40B4-BE49-F238E27FC236}">
                  <a16:creationId xmlns:a16="http://schemas.microsoft.com/office/drawing/2014/main" id="{1E06D840-45C7-422E-BB5A-E995E1D0BCAF}"/>
                </a:ext>
              </a:extLst>
            </p:cNvPr>
            <p:cNvSpPr>
              <a:spLocks noChangeShapeType="1"/>
            </p:cNvSpPr>
            <p:nvPr/>
          </p:nvSpPr>
          <p:spPr bwMode="auto">
            <a:xfrm flipH="1" flipV="1">
              <a:off x="2958" y="1392"/>
              <a:ext cx="6" cy="486"/>
            </a:xfrm>
            <a:prstGeom prst="line">
              <a:avLst/>
            </a:prstGeom>
            <a:noFill/>
            <a:ln w="444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9" name="Text Box 8">
              <a:extLst>
                <a:ext uri="{FF2B5EF4-FFF2-40B4-BE49-F238E27FC236}">
                  <a16:creationId xmlns:a16="http://schemas.microsoft.com/office/drawing/2014/main" id="{F69C88EC-0A64-4DEF-9583-7FF0F56AEDAE}"/>
                </a:ext>
              </a:extLst>
            </p:cNvPr>
            <p:cNvSpPr txBox="1">
              <a:spLocks noChangeArrowheads="1"/>
            </p:cNvSpPr>
            <p:nvPr/>
          </p:nvSpPr>
          <p:spPr bwMode="auto">
            <a:xfrm>
              <a:off x="2316" y="1878"/>
              <a:ext cx="1776" cy="5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b="1" i="1">
                  <a:latin typeface="Times New Roman" panose="02020603050405020304" pitchFamily="18" charset="0"/>
                </a:rPr>
                <a:t>“Mu” coefficient of static friction</a:t>
              </a:r>
            </a:p>
          </p:txBody>
        </p:sp>
      </p:grpSp>
      <p:grpSp>
        <p:nvGrpSpPr>
          <p:cNvPr id="10" name="Group 24">
            <a:extLst>
              <a:ext uri="{FF2B5EF4-FFF2-40B4-BE49-F238E27FC236}">
                <a16:creationId xmlns:a16="http://schemas.microsoft.com/office/drawing/2014/main" id="{F1D42A76-30A2-4B71-A6DF-FAE4CE3607D2}"/>
              </a:ext>
            </a:extLst>
          </p:cNvPr>
          <p:cNvGrpSpPr>
            <a:grpSpLocks/>
          </p:cNvGrpSpPr>
          <p:nvPr/>
        </p:nvGrpSpPr>
        <p:grpSpPr bwMode="auto">
          <a:xfrm>
            <a:off x="7084729" y="1604387"/>
            <a:ext cx="2332038" cy="1747837"/>
            <a:chOff x="3866" y="1237"/>
            <a:chExt cx="1469" cy="1101"/>
          </a:xfrm>
        </p:grpSpPr>
        <p:sp>
          <p:nvSpPr>
            <p:cNvPr id="11" name="Line 6">
              <a:extLst>
                <a:ext uri="{FF2B5EF4-FFF2-40B4-BE49-F238E27FC236}">
                  <a16:creationId xmlns:a16="http://schemas.microsoft.com/office/drawing/2014/main" id="{B664AE76-E3E4-4ACE-A67A-E9E9E3FCFEBD}"/>
                </a:ext>
              </a:extLst>
            </p:cNvPr>
            <p:cNvSpPr>
              <a:spLocks noChangeShapeType="1"/>
            </p:cNvSpPr>
            <p:nvPr/>
          </p:nvSpPr>
          <p:spPr bwMode="auto">
            <a:xfrm flipH="1" flipV="1">
              <a:off x="3866" y="1237"/>
              <a:ext cx="589" cy="486"/>
            </a:xfrm>
            <a:prstGeom prst="line">
              <a:avLst/>
            </a:prstGeom>
            <a:noFill/>
            <a:ln w="444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12" name="Text Box 9">
              <a:extLst>
                <a:ext uri="{FF2B5EF4-FFF2-40B4-BE49-F238E27FC236}">
                  <a16:creationId xmlns:a16="http://schemas.microsoft.com/office/drawing/2014/main" id="{409AF073-835A-4563-9F96-7E0EFA062198}"/>
                </a:ext>
              </a:extLst>
            </p:cNvPr>
            <p:cNvSpPr txBox="1">
              <a:spLocks noChangeArrowheads="1"/>
            </p:cNvSpPr>
            <p:nvPr/>
          </p:nvSpPr>
          <p:spPr bwMode="auto">
            <a:xfrm>
              <a:off x="4279" y="1742"/>
              <a:ext cx="1056" cy="5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b="1" i="1">
                  <a:latin typeface="Times New Roman" panose="02020603050405020304" pitchFamily="18" charset="0"/>
                </a:rPr>
                <a:t>Normal force</a:t>
              </a:r>
            </a:p>
          </p:txBody>
        </p:sp>
      </p:grpSp>
      <p:grpSp>
        <p:nvGrpSpPr>
          <p:cNvPr id="13" name="Group 25">
            <a:extLst>
              <a:ext uri="{FF2B5EF4-FFF2-40B4-BE49-F238E27FC236}">
                <a16:creationId xmlns:a16="http://schemas.microsoft.com/office/drawing/2014/main" id="{D88A9C07-8BA3-4580-9A9D-5E498516F922}"/>
              </a:ext>
            </a:extLst>
          </p:cNvPr>
          <p:cNvGrpSpPr>
            <a:grpSpLocks/>
          </p:cNvGrpSpPr>
          <p:nvPr/>
        </p:nvGrpSpPr>
        <p:grpSpPr bwMode="auto">
          <a:xfrm>
            <a:off x="2123790" y="4669849"/>
            <a:ext cx="2743200" cy="1530350"/>
            <a:chOff x="528" y="3184"/>
            <a:chExt cx="1728" cy="964"/>
          </a:xfrm>
        </p:grpSpPr>
        <p:sp>
          <p:nvSpPr>
            <p:cNvPr id="14" name="Line 11">
              <a:extLst>
                <a:ext uri="{FF2B5EF4-FFF2-40B4-BE49-F238E27FC236}">
                  <a16:creationId xmlns:a16="http://schemas.microsoft.com/office/drawing/2014/main" id="{0D391685-6D9E-43AD-9104-94505603DE6E}"/>
                </a:ext>
              </a:extLst>
            </p:cNvPr>
            <p:cNvSpPr>
              <a:spLocks noChangeShapeType="1"/>
            </p:cNvSpPr>
            <p:nvPr/>
          </p:nvSpPr>
          <p:spPr bwMode="auto">
            <a:xfrm flipV="1">
              <a:off x="1794" y="3184"/>
              <a:ext cx="5" cy="377"/>
            </a:xfrm>
            <a:prstGeom prst="line">
              <a:avLst/>
            </a:prstGeom>
            <a:noFill/>
            <a:ln w="444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15" name="Text Box 12">
              <a:extLst>
                <a:ext uri="{FF2B5EF4-FFF2-40B4-BE49-F238E27FC236}">
                  <a16:creationId xmlns:a16="http://schemas.microsoft.com/office/drawing/2014/main" id="{B9036407-3CC4-4BD4-97DB-48B0EBE6C3B4}"/>
                </a:ext>
              </a:extLst>
            </p:cNvPr>
            <p:cNvSpPr txBox="1">
              <a:spLocks noChangeArrowheads="1"/>
            </p:cNvSpPr>
            <p:nvPr/>
          </p:nvSpPr>
          <p:spPr bwMode="auto">
            <a:xfrm>
              <a:off x="528" y="3552"/>
              <a:ext cx="1728" cy="5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en-US" sz="2800" b="1" i="1">
                  <a:latin typeface="Times New Roman" panose="02020603050405020304" pitchFamily="18" charset="0"/>
                </a:rPr>
                <a:t>maximum force of static friction</a:t>
              </a:r>
            </a:p>
          </p:txBody>
        </p:sp>
      </p:grpSp>
      <p:sp>
        <p:nvSpPr>
          <p:cNvPr id="16" name="Text Box 13">
            <a:extLst>
              <a:ext uri="{FF2B5EF4-FFF2-40B4-BE49-F238E27FC236}">
                <a16:creationId xmlns:a16="http://schemas.microsoft.com/office/drawing/2014/main" id="{9D9B986B-3119-466D-997A-BFEA75020969}"/>
              </a:ext>
            </a:extLst>
          </p:cNvPr>
          <p:cNvSpPr txBox="1">
            <a:spLocks noChangeArrowheads="1"/>
          </p:cNvSpPr>
          <p:nvPr/>
        </p:nvSpPr>
        <p:spPr bwMode="auto">
          <a:xfrm>
            <a:off x="5406740" y="5227062"/>
            <a:ext cx="4114800" cy="946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b="1" i="1">
                <a:latin typeface="Times New Roman" panose="02020603050405020304" pitchFamily="18" charset="0"/>
              </a:rPr>
              <a:t>f</a:t>
            </a:r>
            <a:r>
              <a:rPr lang="en-US" altLang="en-US" sz="2800" b="1" i="1" baseline="-25000">
                <a:latin typeface="Times New Roman" panose="02020603050405020304" pitchFamily="18" charset="0"/>
              </a:rPr>
              <a:t>s max</a:t>
            </a:r>
            <a:r>
              <a:rPr lang="en-US" altLang="en-US" sz="2800" b="1" i="1">
                <a:latin typeface="Times New Roman" panose="02020603050405020304" pitchFamily="18" charset="0"/>
              </a:rPr>
              <a:t> is the force you must exceed to move the object.</a:t>
            </a:r>
          </a:p>
        </p:txBody>
      </p:sp>
      <mc:AlternateContent xmlns:mc="http://schemas.openxmlformats.org/markup-compatibility/2006" xmlns:a14="http://schemas.microsoft.com/office/drawing/2010/main">
        <mc:Choice Requires="a14">
          <p:sp>
            <p:nvSpPr>
              <p:cNvPr id="17" name="Object 18">
                <a:extLst>
                  <a:ext uri="{FF2B5EF4-FFF2-40B4-BE49-F238E27FC236}">
                    <a16:creationId xmlns:a16="http://schemas.microsoft.com/office/drawing/2014/main" id="{68AC9216-4BBA-47E4-9BB9-16E92A1F06ED}"/>
                  </a:ext>
                </a:extLst>
              </p:cNvPr>
              <p:cNvSpPr txBox="1"/>
              <p:nvPr/>
            </p:nvSpPr>
            <p:spPr bwMode="auto">
              <a:xfrm>
                <a:off x="3844640" y="656649"/>
                <a:ext cx="4572000" cy="1225550"/>
              </a:xfrm>
              <a:prstGeom prst="rect">
                <a:avLst/>
              </a:prstGeom>
              <a:noFill/>
              <a:ln w="25400">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GB" sz="6000" i="1" smtClean="0">
                              <a:solidFill>
                                <a:schemeClr val="tx1"/>
                              </a:solidFill>
                              <a:latin typeface="Cambria Math" panose="02040503050406030204" pitchFamily="18" charset="0"/>
                            </a:rPr>
                          </m:ctrlPr>
                        </m:sSubPr>
                        <m:e>
                          <m:r>
                            <a:rPr lang="en-GB" sz="6000" i="1">
                              <a:solidFill>
                                <a:schemeClr val="tx1"/>
                              </a:solidFill>
                              <a:latin typeface="Cambria Math" panose="02040503050406030204" pitchFamily="18" charset="0"/>
                            </a:rPr>
                            <m:t>𝑓</m:t>
                          </m:r>
                        </m:e>
                        <m:sub>
                          <m:r>
                            <a:rPr lang="en-GB" sz="6000" i="1">
                              <a:solidFill>
                                <a:schemeClr val="tx1"/>
                              </a:solidFill>
                              <a:latin typeface="Cambria Math" panose="02040503050406030204" pitchFamily="18" charset="0"/>
                            </a:rPr>
                            <m:t>𝑠</m:t>
                          </m:r>
                        </m:sub>
                      </m:sSub>
                      <m:r>
                        <a:rPr lang="en-GB" sz="6000" i="1">
                          <a:solidFill>
                            <a:schemeClr val="tx1"/>
                          </a:solidFill>
                          <a:latin typeface="Cambria Math" panose="02040503050406030204" pitchFamily="18" charset="0"/>
                        </a:rPr>
                        <m:t>≤</m:t>
                      </m:r>
                      <m:sSub>
                        <m:sSubPr>
                          <m:ctrlPr>
                            <a:rPr lang="en-GB" sz="6000" i="1">
                              <a:solidFill>
                                <a:schemeClr val="tx1"/>
                              </a:solidFill>
                              <a:latin typeface="Cambria Math" panose="02040503050406030204" pitchFamily="18" charset="0"/>
                            </a:rPr>
                          </m:ctrlPr>
                        </m:sSubPr>
                        <m:e>
                          <m:r>
                            <a:rPr lang="en-GB" sz="6000" i="1">
                              <a:solidFill>
                                <a:schemeClr val="tx1"/>
                              </a:solidFill>
                              <a:latin typeface="Cambria Math" panose="02040503050406030204" pitchFamily="18" charset="0"/>
                            </a:rPr>
                            <m:t>𝜇</m:t>
                          </m:r>
                        </m:e>
                        <m:sub>
                          <m:r>
                            <a:rPr lang="en-GB" sz="6000" i="1">
                              <a:solidFill>
                                <a:schemeClr val="tx1"/>
                              </a:solidFill>
                              <a:latin typeface="Cambria Math" panose="02040503050406030204" pitchFamily="18" charset="0"/>
                            </a:rPr>
                            <m:t>𝑠</m:t>
                          </m:r>
                        </m:sub>
                      </m:sSub>
                      <m:sSub>
                        <m:sSubPr>
                          <m:ctrlPr>
                            <a:rPr lang="en-GB" sz="6000" i="1">
                              <a:solidFill>
                                <a:schemeClr val="tx1"/>
                              </a:solidFill>
                              <a:latin typeface="Cambria Math" panose="02040503050406030204" pitchFamily="18" charset="0"/>
                            </a:rPr>
                          </m:ctrlPr>
                        </m:sSubPr>
                        <m:e>
                          <m:r>
                            <a:rPr lang="en-GB" sz="6000" i="1">
                              <a:solidFill>
                                <a:schemeClr val="tx1"/>
                              </a:solidFill>
                              <a:latin typeface="Cambria Math" panose="02040503050406030204" pitchFamily="18" charset="0"/>
                            </a:rPr>
                            <m:t>𝐹</m:t>
                          </m:r>
                        </m:e>
                        <m:sub>
                          <m:r>
                            <a:rPr lang="en-GB" sz="6000" i="1">
                              <a:solidFill>
                                <a:schemeClr val="tx1"/>
                              </a:solidFill>
                              <a:latin typeface="Cambria Math" panose="02040503050406030204" pitchFamily="18" charset="0"/>
                            </a:rPr>
                            <m:t>𝑁</m:t>
                          </m:r>
                        </m:sub>
                      </m:sSub>
                    </m:oMath>
                  </m:oMathPara>
                </a14:m>
                <a:endParaRPr lang="en-GB" sz="6000">
                  <a:solidFill>
                    <a:schemeClr val="tx1"/>
                  </a:solidFill>
                </a:endParaRPr>
              </a:p>
            </p:txBody>
          </p:sp>
        </mc:Choice>
        <mc:Fallback xmlns="">
          <p:sp>
            <p:nvSpPr>
              <p:cNvPr id="17" name="Object 18">
                <a:extLst>
                  <a:ext uri="{FF2B5EF4-FFF2-40B4-BE49-F238E27FC236}">
                    <a16:creationId xmlns:a16="http://schemas.microsoft.com/office/drawing/2014/main" id="{68AC9216-4BBA-47E4-9BB9-16E92A1F06ED}"/>
                  </a:ext>
                </a:extLst>
              </p:cNvPr>
              <p:cNvSpPr txBox="1">
                <a:spLocks noRot="1" noChangeAspect="1" noMove="1" noResize="1" noEditPoints="1" noAdjustHandles="1" noChangeArrowheads="1" noChangeShapeType="1" noTextEdit="1"/>
              </p:cNvSpPr>
              <p:nvPr/>
            </p:nvSpPr>
            <p:spPr bwMode="auto">
              <a:xfrm>
                <a:off x="3844640" y="656649"/>
                <a:ext cx="4572000" cy="1225550"/>
              </a:xfrm>
              <a:prstGeom prst="rect">
                <a:avLst/>
              </a:prstGeom>
              <a:blipFill>
                <a:blip r:embed="rId2"/>
                <a:stretch>
                  <a:fillRect/>
                </a:stretch>
              </a:blipFill>
              <a:ln w="25400">
                <a:solidFill>
                  <a:schemeClr val="tx1"/>
                </a:solid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19">
                <a:extLst>
                  <a:ext uri="{FF2B5EF4-FFF2-40B4-BE49-F238E27FC236}">
                    <a16:creationId xmlns:a16="http://schemas.microsoft.com/office/drawing/2014/main" id="{09FFE2B8-1C53-45DF-9B5E-6906DB137E43}"/>
                  </a:ext>
                </a:extLst>
              </p:cNvPr>
              <p:cNvSpPr txBox="1"/>
              <p:nvPr/>
            </p:nvSpPr>
            <p:spPr bwMode="auto">
              <a:xfrm>
                <a:off x="3768440" y="3631624"/>
                <a:ext cx="4494213" cy="1006475"/>
              </a:xfrm>
              <a:prstGeom prst="rect">
                <a:avLst/>
              </a:prstGeom>
              <a:noFill/>
              <a:ln w="25400">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GB" sz="4800" i="1" smtClean="0">
                              <a:solidFill>
                                <a:schemeClr val="tx1"/>
                              </a:solidFill>
                              <a:latin typeface="Cambria Math" panose="02040503050406030204" pitchFamily="18" charset="0"/>
                            </a:rPr>
                          </m:ctrlPr>
                        </m:sSubPr>
                        <m:e>
                          <m:sSub>
                            <m:sSubPr>
                              <m:ctrlPr>
                                <a:rPr lang="en-GB" sz="4800" i="1">
                                  <a:solidFill>
                                    <a:schemeClr val="tx1"/>
                                  </a:solidFill>
                                  <a:latin typeface="Cambria Math" panose="02040503050406030204" pitchFamily="18" charset="0"/>
                                </a:rPr>
                              </m:ctrlPr>
                            </m:sSubPr>
                            <m:e>
                              <m:r>
                                <a:rPr lang="en-GB" sz="4800" i="1">
                                  <a:solidFill>
                                    <a:schemeClr val="tx1"/>
                                  </a:solidFill>
                                  <a:latin typeface="Cambria Math" panose="02040503050406030204" pitchFamily="18" charset="0"/>
                                </a:rPr>
                                <m:t>𝑓</m:t>
                              </m:r>
                            </m:e>
                            <m:sub>
                              <m:r>
                                <a:rPr lang="en-GB" sz="4800" i="1">
                                  <a:solidFill>
                                    <a:schemeClr val="tx1"/>
                                  </a:solidFill>
                                  <a:latin typeface="Cambria Math" panose="02040503050406030204" pitchFamily="18" charset="0"/>
                                </a:rPr>
                                <m:t>𝑠</m:t>
                              </m:r>
                            </m:sub>
                          </m:sSub>
                        </m:e>
                        <m:sub>
                          <m:r>
                            <a:rPr lang="en-GB" sz="4800" i="1">
                              <a:solidFill>
                                <a:schemeClr val="tx1"/>
                              </a:solidFill>
                              <a:latin typeface="Cambria Math" panose="02040503050406030204" pitchFamily="18" charset="0"/>
                            </a:rPr>
                            <m:t>(</m:t>
                          </m:r>
                          <m:func>
                            <m:funcPr>
                              <m:ctrlPr>
                                <a:rPr lang="en-GB" sz="4800" i="1">
                                  <a:solidFill>
                                    <a:schemeClr val="tx1"/>
                                  </a:solidFill>
                                  <a:latin typeface="Cambria Math" panose="02040503050406030204" pitchFamily="18" charset="0"/>
                                </a:rPr>
                              </m:ctrlPr>
                            </m:funcPr>
                            <m:fName>
                              <m:r>
                                <m:rPr>
                                  <m:sty m:val="p"/>
                                </m:rPr>
                                <a:rPr lang="en-GB" sz="4800" i="0">
                                  <a:solidFill>
                                    <a:schemeClr val="tx1"/>
                                  </a:solidFill>
                                  <a:latin typeface="Cambria Math" panose="02040503050406030204" pitchFamily="18" charset="0"/>
                                </a:rPr>
                                <m:t>max</m:t>
                              </m:r>
                            </m:fName>
                            <m:e>
                              <m:r>
                                <a:rPr lang="en-GB" sz="4800" i="1">
                                  <a:solidFill>
                                    <a:schemeClr val="tx1"/>
                                  </a:solidFill>
                                  <a:latin typeface="Cambria Math" panose="02040503050406030204" pitchFamily="18" charset="0"/>
                                </a:rPr>
                                <m:t>)</m:t>
                              </m:r>
                            </m:e>
                          </m:func>
                        </m:sub>
                      </m:sSub>
                      <m:r>
                        <a:rPr lang="en-GB" sz="4800" i="1">
                          <a:solidFill>
                            <a:schemeClr val="tx1"/>
                          </a:solidFill>
                          <a:latin typeface="Cambria Math" panose="02040503050406030204" pitchFamily="18" charset="0"/>
                        </a:rPr>
                        <m:t>=</m:t>
                      </m:r>
                      <m:sSub>
                        <m:sSubPr>
                          <m:ctrlPr>
                            <a:rPr lang="en-GB" sz="4800" i="1">
                              <a:solidFill>
                                <a:schemeClr val="tx1"/>
                              </a:solidFill>
                              <a:latin typeface="Cambria Math" panose="02040503050406030204" pitchFamily="18" charset="0"/>
                            </a:rPr>
                          </m:ctrlPr>
                        </m:sSubPr>
                        <m:e>
                          <m:r>
                            <a:rPr lang="en-GB" sz="4800" i="1">
                              <a:solidFill>
                                <a:schemeClr val="tx1"/>
                              </a:solidFill>
                              <a:latin typeface="Cambria Math" panose="02040503050406030204" pitchFamily="18" charset="0"/>
                            </a:rPr>
                            <m:t>𝜇</m:t>
                          </m:r>
                        </m:e>
                        <m:sub>
                          <m:r>
                            <a:rPr lang="en-GB" sz="4800" i="1">
                              <a:solidFill>
                                <a:schemeClr val="tx1"/>
                              </a:solidFill>
                              <a:latin typeface="Cambria Math" panose="02040503050406030204" pitchFamily="18" charset="0"/>
                            </a:rPr>
                            <m:t>𝑠</m:t>
                          </m:r>
                        </m:sub>
                      </m:sSub>
                      <m:sSub>
                        <m:sSubPr>
                          <m:ctrlPr>
                            <a:rPr lang="en-GB" sz="4800" i="1">
                              <a:solidFill>
                                <a:schemeClr val="tx1"/>
                              </a:solidFill>
                              <a:latin typeface="Cambria Math" panose="02040503050406030204" pitchFamily="18" charset="0"/>
                            </a:rPr>
                          </m:ctrlPr>
                        </m:sSubPr>
                        <m:e>
                          <m:r>
                            <a:rPr lang="en-GB" sz="4800" i="1">
                              <a:solidFill>
                                <a:schemeClr val="tx1"/>
                              </a:solidFill>
                              <a:latin typeface="Cambria Math" panose="02040503050406030204" pitchFamily="18" charset="0"/>
                            </a:rPr>
                            <m:t>𝐹</m:t>
                          </m:r>
                        </m:e>
                        <m:sub>
                          <m:r>
                            <a:rPr lang="en-GB" sz="4800" i="1">
                              <a:solidFill>
                                <a:schemeClr val="tx1"/>
                              </a:solidFill>
                              <a:latin typeface="Cambria Math" panose="02040503050406030204" pitchFamily="18" charset="0"/>
                            </a:rPr>
                            <m:t>𝑁</m:t>
                          </m:r>
                        </m:sub>
                      </m:sSub>
                    </m:oMath>
                  </m:oMathPara>
                </a14:m>
                <a:endParaRPr lang="en-GB" sz="4800">
                  <a:solidFill>
                    <a:schemeClr val="tx1"/>
                  </a:solidFill>
                </a:endParaRPr>
              </a:p>
            </p:txBody>
          </p:sp>
        </mc:Choice>
        <mc:Fallback xmlns="">
          <p:sp>
            <p:nvSpPr>
              <p:cNvPr id="18" name="Object 19">
                <a:extLst>
                  <a:ext uri="{FF2B5EF4-FFF2-40B4-BE49-F238E27FC236}">
                    <a16:creationId xmlns:a16="http://schemas.microsoft.com/office/drawing/2014/main" id="{09FFE2B8-1C53-45DF-9B5E-6906DB137E43}"/>
                  </a:ext>
                </a:extLst>
              </p:cNvPr>
              <p:cNvSpPr txBox="1">
                <a:spLocks noRot="1" noChangeAspect="1" noMove="1" noResize="1" noEditPoints="1" noAdjustHandles="1" noChangeArrowheads="1" noChangeShapeType="1" noTextEdit="1"/>
              </p:cNvSpPr>
              <p:nvPr/>
            </p:nvSpPr>
            <p:spPr bwMode="auto">
              <a:xfrm>
                <a:off x="3768440" y="3631624"/>
                <a:ext cx="4494213" cy="1006475"/>
              </a:xfrm>
              <a:prstGeom prst="rect">
                <a:avLst/>
              </a:prstGeom>
              <a:blipFill>
                <a:blip r:embed="rId3"/>
                <a:stretch>
                  <a:fillRect/>
                </a:stretch>
              </a:blipFill>
              <a:ln w="25400">
                <a:solidFill>
                  <a:schemeClr val="tx1"/>
                </a:solidFill>
                <a:miter lim="800000"/>
                <a:headEnd/>
                <a:tailEnd/>
              </a:ln>
              <a:effectLst/>
            </p:spPr>
            <p:txBody>
              <a:bodyPr/>
              <a:lstStyle/>
              <a:p>
                <a:r>
                  <a:rPr lang="en-US">
                    <a:noFill/>
                  </a:rPr>
                  <a:t> </a:t>
                </a:r>
              </a:p>
            </p:txBody>
          </p:sp>
        </mc:Fallback>
      </mc:AlternateContent>
      <p:sp>
        <p:nvSpPr>
          <p:cNvPr id="2" name="TextBox 1">
            <a:extLst>
              <a:ext uri="{FF2B5EF4-FFF2-40B4-BE49-F238E27FC236}">
                <a16:creationId xmlns:a16="http://schemas.microsoft.com/office/drawing/2014/main" id="{84161722-1B62-4C3F-9606-89685D160F0B}"/>
              </a:ext>
            </a:extLst>
          </p:cNvPr>
          <p:cNvSpPr txBox="1"/>
          <p:nvPr/>
        </p:nvSpPr>
        <p:spPr>
          <a:xfrm>
            <a:off x="360218" y="803564"/>
            <a:ext cx="2669000" cy="646331"/>
          </a:xfrm>
          <a:prstGeom prst="rect">
            <a:avLst/>
          </a:prstGeom>
          <a:noFill/>
        </p:spPr>
        <p:txBody>
          <a:bodyPr wrap="none" rtlCol="0">
            <a:spAutoFit/>
          </a:bodyPr>
          <a:lstStyle/>
          <a:p>
            <a:r>
              <a:rPr lang="en-GB" sz="3600" u="sng" dirty="0"/>
              <a:t>Static friction</a:t>
            </a:r>
          </a:p>
        </p:txBody>
      </p:sp>
    </p:spTree>
    <p:extLst>
      <p:ext uri="{BB962C8B-B14F-4D97-AF65-F5344CB8AC3E}">
        <p14:creationId xmlns:p14="http://schemas.microsoft.com/office/powerpoint/2010/main" val="123589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668FB6BD-CAB2-4620-9FE2-D0C57F4C5331}"/>
              </a:ext>
            </a:extLst>
          </p:cNvPr>
          <p:cNvSpPr>
            <a:spLocks noChangeArrowheads="1"/>
          </p:cNvSpPr>
          <p:nvPr/>
        </p:nvSpPr>
        <p:spPr bwMode="auto">
          <a:xfrm>
            <a:off x="1021772" y="3864985"/>
            <a:ext cx="75438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85000"/>
              </a:lnSpc>
              <a:spcBef>
                <a:spcPct val="30000"/>
              </a:spcBef>
              <a:buClr>
                <a:schemeClr val="hlink"/>
              </a:buClr>
              <a:buSzPct val="70000"/>
              <a:buFont typeface="Wingdings" panose="05000000000000000000" pitchFamily="2" charset="2"/>
              <a:buNone/>
            </a:pPr>
            <a:r>
              <a:rPr lang="en-US" altLang="en-US" sz="3200" i="1">
                <a:effectLst>
                  <a:outerShdw blurRad="38100" dist="38100" dir="2700000" algn="tl">
                    <a:srgbClr val="000000"/>
                  </a:outerShdw>
                </a:effectLst>
              </a:rPr>
              <a:t>Once object moves</a:t>
            </a:r>
            <a:r>
              <a:rPr lang="en-US" altLang="en-US" sz="3200" i="1">
                <a:effectLst>
                  <a:outerShdw blurRad="38100" dist="38100" dir="2700000" algn="tl">
                    <a:srgbClr val="000000"/>
                  </a:outerShdw>
                </a:effectLst>
                <a:sym typeface="Symbol" panose="05050102010706020507" pitchFamily="18" charset="2"/>
              </a:rPr>
              <a:t>.</a:t>
            </a:r>
            <a:endParaRPr lang="en-US" altLang="en-US" sz="3200" b="1" i="1">
              <a:effectLst>
                <a:outerShdw blurRad="38100" dist="38100" dir="2700000" algn="tl">
                  <a:srgbClr val="000000"/>
                </a:outerShdw>
              </a:effectLst>
              <a:sym typeface="Symbol" panose="05050102010706020507" pitchFamily="18" charset="2"/>
            </a:endParaRPr>
          </a:p>
          <a:p>
            <a:pPr eaLnBrk="1" hangingPunct="1">
              <a:lnSpc>
                <a:spcPct val="85000"/>
              </a:lnSpc>
              <a:spcBef>
                <a:spcPct val="30000"/>
              </a:spcBef>
              <a:buClr>
                <a:schemeClr val="hlink"/>
              </a:buClr>
              <a:buSzPct val="70000"/>
              <a:buFont typeface="Wingdings" panose="05000000000000000000" pitchFamily="2" charset="2"/>
              <a:buChar char="Ø"/>
            </a:pPr>
            <a:r>
              <a:rPr lang="en-US" altLang="en-US" sz="3200" b="1" i="1">
                <a:effectLst>
                  <a:outerShdw blurRad="38100" dist="38100" dir="2700000" algn="tl">
                    <a:srgbClr val="000000"/>
                  </a:outerShdw>
                </a:effectLst>
                <a:sym typeface="Symbol" panose="05050102010706020507" pitchFamily="18" charset="2"/>
              </a:rPr>
              <a:t>Use </a:t>
            </a:r>
            <a:r>
              <a:rPr lang="en-US" altLang="en-US" sz="3200" b="1" i="1" baseline="-25000">
                <a:effectLst>
                  <a:outerShdw blurRad="38100" dist="38100" dir="2700000" algn="tl">
                    <a:srgbClr val="000000"/>
                  </a:outerShdw>
                </a:effectLst>
                <a:sym typeface="Symbol" panose="05050102010706020507" pitchFamily="18" charset="2"/>
              </a:rPr>
              <a:t>k</a:t>
            </a:r>
            <a:endParaRPr lang="en-US" altLang="en-US" sz="3200" b="1" i="1">
              <a:effectLst>
                <a:outerShdw blurRad="38100" dist="38100" dir="2700000" algn="tl">
                  <a:srgbClr val="000000"/>
                </a:outerShdw>
              </a:effectLst>
              <a:sym typeface="Symbol" panose="05050102010706020507" pitchFamily="18" charset="2"/>
            </a:endParaRPr>
          </a:p>
          <a:p>
            <a:pPr eaLnBrk="1" hangingPunct="1">
              <a:lnSpc>
                <a:spcPct val="85000"/>
              </a:lnSpc>
              <a:spcBef>
                <a:spcPct val="30000"/>
              </a:spcBef>
              <a:buClr>
                <a:schemeClr val="hlink"/>
              </a:buClr>
              <a:buSzPct val="70000"/>
              <a:buFont typeface="Wingdings" panose="05000000000000000000" pitchFamily="2" charset="2"/>
              <a:buChar char="Ø"/>
            </a:pPr>
            <a:r>
              <a:rPr lang="en-US" altLang="en-US" sz="3200" b="1" i="1" err="1">
                <a:effectLst>
                  <a:outerShdw blurRad="38100" dist="38100" dir="2700000" algn="tl">
                    <a:srgbClr val="000000"/>
                  </a:outerShdw>
                </a:effectLst>
              </a:rPr>
              <a:t>f</a:t>
            </a:r>
            <a:r>
              <a:rPr lang="en-US" altLang="en-US" sz="3200" b="1" i="1" baseline="-25000" err="1">
                <a:effectLst>
                  <a:outerShdw blurRad="38100" dist="38100" dir="2700000" algn="tl">
                    <a:srgbClr val="000000"/>
                  </a:outerShdw>
                </a:effectLst>
                <a:sym typeface="Symbol" panose="05050102010706020507" pitchFamily="18" charset="2"/>
              </a:rPr>
              <a:t>k</a:t>
            </a:r>
            <a:r>
              <a:rPr lang="en-US" altLang="en-US" sz="3200" b="1" i="1" baseline="-25000">
                <a:effectLst>
                  <a:outerShdw blurRad="38100" dist="38100" dir="2700000" algn="tl">
                    <a:srgbClr val="000000"/>
                  </a:outerShdw>
                </a:effectLst>
                <a:sym typeface="Symbol" panose="05050102010706020507" pitchFamily="18" charset="2"/>
              </a:rPr>
              <a:t>  </a:t>
            </a:r>
            <a:r>
              <a:rPr lang="en-US" altLang="en-US" sz="3200" b="1" i="1">
                <a:effectLst>
                  <a:outerShdw blurRad="38100" dist="38100" dir="2700000" algn="tl">
                    <a:srgbClr val="000000"/>
                  </a:outerShdw>
                </a:effectLst>
                <a:sym typeface="Symbol" panose="05050102010706020507" pitchFamily="18" charset="2"/>
              </a:rPr>
              <a:t>is constant </a:t>
            </a:r>
          </a:p>
          <a:p>
            <a:pPr eaLnBrk="1" hangingPunct="1">
              <a:lnSpc>
                <a:spcPct val="85000"/>
              </a:lnSpc>
              <a:spcBef>
                <a:spcPct val="30000"/>
              </a:spcBef>
              <a:buClr>
                <a:schemeClr val="hlink"/>
              </a:buClr>
              <a:buSzPct val="70000"/>
              <a:buFont typeface="Wingdings" panose="05000000000000000000" pitchFamily="2" charset="2"/>
              <a:buChar char="Ø"/>
            </a:pPr>
            <a:r>
              <a:rPr lang="en-US" altLang="en-US" sz="3200" b="1" i="1">
                <a:effectLst>
                  <a:outerShdw blurRad="38100" dist="38100" dir="2700000" algn="tl">
                    <a:srgbClr val="000000"/>
                  </a:outerShdw>
                </a:effectLst>
                <a:sym typeface="Symbol" panose="05050102010706020507" pitchFamily="18" charset="2"/>
              </a:rPr>
              <a:t>There is no “maximum </a:t>
            </a:r>
            <a:r>
              <a:rPr lang="en-US" altLang="en-US" sz="3200" b="1" i="1" err="1">
                <a:effectLst>
                  <a:outerShdw blurRad="38100" dist="38100" dir="2700000" algn="tl">
                    <a:srgbClr val="000000"/>
                  </a:outerShdw>
                </a:effectLst>
              </a:rPr>
              <a:t>f</a:t>
            </a:r>
            <a:r>
              <a:rPr lang="en-US" altLang="en-US" sz="3200" b="1" i="1" baseline="-25000" err="1">
                <a:effectLst>
                  <a:outerShdw blurRad="38100" dist="38100" dir="2700000" algn="tl">
                    <a:srgbClr val="000000"/>
                  </a:outerShdw>
                </a:effectLst>
                <a:sym typeface="Symbol" panose="05050102010706020507" pitchFamily="18" charset="2"/>
              </a:rPr>
              <a:t>k</a:t>
            </a:r>
            <a:r>
              <a:rPr lang="en-US" altLang="en-US" sz="3200" b="1" i="1">
                <a:effectLst>
                  <a:outerShdw blurRad="38100" dist="38100" dir="2700000" algn="tl">
                    <a:srgbClr val="000000"/>
                  </a:outerShdw>
                </a:effectLst>
                <a:sym typeface="Symbol" panose="05050102010706020507" pitchFamily="18" charset="2"/>
              </a:rPr>
              <a:t>.”</a:t>
            </a:r>
            <a:endParaRPr lang="en-US" altLang="en-US" sz="3200" b="1" i="1" baseline="-25000">
              <a:effectLst>
                <a:outerShdw blurRad="38100" dist="38100" dir="2700000" algn="tl">
                  <a:srgbClr val="000000"/>
                </a:outerShdw>
              </a:effectLst>
              <a:sym typeface="Symbol" panose="05050102010706020507" pitchFamily="18" charset="2"/>
            </a:endParaRPr>
          </a:p>
        </p:txBody>
      </p:sp>
      <p:grpSp>
        <p:nvGrpSpPr>
          <p:cNvPr id="5" name="Group 17">
            <a:extLst>
              <a:ext uri="{FF2B5EF4-FFF2-40B4-BE49-F238E27FC236}">
                <a16:creationId xmlns:a16="http://schemas.microsoft.com/office/drawing/2014/main" id="{48DBF593-6C39-44E2-BA38-D31D7549AE13}"/>
              </a:ext>
            </a:extLst>
          </p:cNvPr>
          <p:cNvGrpSpPr>
            <a:grpSpLocks/>
          </p:cNvGrpSpPr>
          <p:nvPr/>
        </p:nvGrpSpPr>
        <p:grpSpPr bwMode="auto">
          <a:xfrm>
            <a:off x="1244597" y="2062455"/>
            <a:ext cx="2438400" cy="1374775"/>
            <a:chOff x="609" y="1431"/>
            <a:chExt cx="1536" cy="866"/>
          </a:xfrm>
        </p:grpSpPr>
        <p:sp>
          <p:nvSpPr>
            <p:cNvPr id="6" name="Line 18">
              <a:extLst>
                <a:ext uri="{FF2B5EF4-FFF2-40B4-BE49-F238E27FC236}">
                  <a16:creationId xmlns:a16="http://schemas.microsoft.com/office/drawing/2014/main" id="{94C1CD47-57AA-4FB6-BBD1-205EC2BC34CA}"/>
                </a:ext>
              </a:extLst>
            </p:cNvPr>
            <p:cNvSpPr>
              <a:spLocks noChangeShapeType="1"/>
            </p:cNvSpPr>
            <p:nvPr/>
          </p:nvSpPr>
          <p:spPr bwMode="auto">
            <a:xfrm flipV="1">
              <a:off x="1896" y="1431"/>
              <a:ext cx="249" cy="305"/>
            </a:xfrm>
            <a:prstGeom prst="line">
              <a:avLst/>
            </a:prstGeom>
            <a:noFill/>
            <a:ln w="444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7" name="Text Box 19">
              <a:extLst>
                <a:ext uri="{FF2B5EF4-FFF2-40B4-BE49-F238E27FC236}">
                  <a16:creationId xmlns:a16="http://schemas.microsoft.com/office/drawing/2014/main" id="{47639CEC-C49C-41AD-922B-3BDE2BE8E254}"/>
                </a:ext>
              </a:extLst>
            </p:cNvPr>
            <p:cNvSpPr txBox="1">
              <a:spLocks noChangeArrowheads="1"/>
            </p:cNvSpPr>
            <p:nvPr/>
          </p:nvSpPr>
          <p:spPr bwMode="auto">
            <a:xfrm>
              <a:off x="609" y="1701"/>
              <a:ext cx="1536" cy="5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en-US" sz="2800" b="1" i="1">
                  <a:latin typeface="Times New Roman" panose="02020603050405020304" pitchFamily="18" charset="0"/>
                </a:rPr>
                <a:t>Kinetic frictional force</a:t>
              </a:r>
            </a:p>
          </p:txBody>
        </p:sp>
      </p:grpSp>
      <p:grpSp>
        <p:nvGrpSpPr>
          <p:cNvPr id="8" name="Group 20">
            <a:extLst>
              <a:ext uri="{FF2B5EF4-FFF2-40B4-BE49-F238E27FC236}">
                <a16:creationId xmlns:a16="http://schemas.microsoft.com/office/drawing/2014/main" id="{C24DB72C-7594-4A89-B031-3AF83B470E3F}"/>
              </a:ext>
            </a:extLst>
          </p:cNvPr>
          <p:cNvGrpSpPr>
            <a:grpSpLocks/>
          </p:cNvGrpSpPr>
          <p:nvPr/>
        </p:nvGrpSpPr>
        <p:grpSpPr bwMode="auto">
          <a:xfrm>
            <a:off x="3960235" y="1967923"/>
            <a:ext cx="2819400" cy="1627188"/>
            <a:chOff x="2316" y="1449"/>
            <a:chExt cx="1776" cy="1025"/>
          </a:xfrm>
        </p:grpSpPr>
        <p:sp>
          <p:nvSpPr>
            <p:cNvPr id="9" name="Line 21">
              <a:extLst>
                <a:ext uri="{FF2B5EF4-FFF2-40B4-BE49-F238E27FC236}">
                  <a16:creationId xmlns:a16="http://schemas.microsoft.com/office/drawing/2014/main" id="{DD3F9B10-1B63-40DE-9070-E9DE53FF91BA}"/>
                </a:ext>
              </a:extLst>
            </p:cNvPr>
            <p:cNvSpPr>
              <a:spLocks noChangeShapeType="1"/>
            </p:cNvSpPr>
            <p:nvPr/>
          </p:nvSpPr>
          <p:spPr bwMode="auto">
            <a:xfrm flipV="1">
              <a:off x="3134" y="1449"/>
              <a:ext cx="202" cy="429"/>
            </a:xfrm>
            <a:prstGeom prst="line">
              <a:avLst/>
            </a:prstGeom>
            <a:noFill/>
            <a:ln w="444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10" name="Text Box 22">
              <a:extLst>
                <a:ext uri="{FF2B5EF4-FFF2-40B4-BE49-F238E27FC236}">
                  <a16:creationId xmlns:a16="http://schemas.microsoft.com/office/drawing/2014/main" id="{1542C0DE-0D84-41E9-99E1-2CB5384F7267}"/>
                </a:ext>
              </a:extLst>
            </p:cNvPr>
            <p:cNvSpPr txBox="1">
              <a:spLocks noChangeArrowheads="1"/>
            </p:cNvSpPr>
            <p:nvPr/>
          </p:nvSpPr>
          <p:spPr bwMode="auto">
            <a:xfrm>
              <a:off x="2316" y="1878"/>
              <a:ext cx="1776" cy="5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b="1" i="1">
                  <a:latin typeface="Times New Roman" panose="02020603050405020304" pitchFamily="18" charset="0"/>
                </a:rPr>
                <a:t>“Mu” coefficient of Kinetic friction</a:t>
              </a:r>
            </a:p>
          </p:txBody>
        </p:sp>
      </p:grpSp>
      <p:grpSp>
        <p:nvGrpSpPr>
          <p:cNvPr id="11" name="Group 23">
            <a:extLst>
              <a:ext uri="{FF2B5EF4-FFF2-40B4-BE49-F238E27FC236}">
                <a16:creationId xmlns:a16="http://schemas.microsoft.com/office/drawing/2014/main" id="{20E9052F-8104-4306-B511-FBE530C26CDB}"/>
              </a:ext>
            </a:extLst>
          </p:cNvPr>
          <p:cNvGrpSpPr>
            <a:grpSpLocks/>
          </p:cNvGrpSpPr>
          <p:nvPr/>
        </p:nvGrpSpPr>
        <p:grpSpPr bwMode="auto">
          <a:xfrm>
            <a:off x="6962197" y="1967922"/>
            <a:ext cx="1676400" cy="1624013"/>
            <a:chOff x="4279" y="1315"/>
            <a:chExt cx="1056" cy="1023"/>
          </a:xfrm>
        </p:grpSpPr>
        <p:sp>
          <p:nvSpPr>
            <p:cNvPr id="12" name="Line 24">
              <a:extLst>
                <a:ext uri="{FF2B5EF4-FFF2-40B4-BE49-F238E27FC236}">
                  <a16:creationId xmlns:a16="http://schemas.microsoft.com/office/drawing/2014/main" id="{AD90CC43-EAF0-43C2-B475-E48457D15823}"/>
                </a:ext>
              </a:extLst>
            </p:cNvPr>
            <p:cNvSpPr>
              <a:spLocks noChangeShapeType="1"/>
            </p:cNvSpPr>
            <p:nvPr/>
          </p:nvSpPr>
          <p:spPr bwMode="auto">
            <a:xfrm flipH="1" flipV="1">
              <a:off x="4391" y="1315"/>
              <a:ext cx="64" cy="408"/>
            </a:xfrm>
            <a:prstGeom prst="line">
              <a:avLst/>
            </a:prstGeom>
            <a:noFill/>
            <a:ln w="44450">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13" name="Text Box 25">
              <a:extLst>
                <a:ext uri="{FF2B5EF4-FFF2-40B4-BE49-F238E27FC236}">
                  <a16:creationId xmlns:a16="http://schemas.microsoft.com/office/drawing/2014/main" id="{CED67C9D-14D2-41D2-98FF-9AD4C10B92B2}"/>
                </a:ext>
              </a:extLst>
            </p:cNvPr>
            <p:cNvSpPr txBox="1">
              <a:spLocks noChangeArrowheads="1"/>
            </p:cNvSpPr>
            <p:nvPr/>
          </p:nvSpPr>
          <p:spPr bwMode="auto">
            <a:xfrm>
              <a:off x="4279" y="1742"/>
              <a:ext cx="1056" cy="5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2800" b="1" i="1">
                  <a:latin typeface="Times New Roman" panose="02020603050405020304" pitchFamily="18" charset="0"/>
                </a:rPr>
                <a:t>Normal force</a:t>
              </a:r>
            </a:p>
          </p:txBody>
        </p:sp>
      </p:grpSp>
      <mc:AlternateContent xmlns:mc="http://schemas.openxmlformats.org/markup-compatibility/2006" xmlns:a14="http://schemas.microsoft.com/office/drawing/2010/main">
        <mc:Choice Requires="a14">
          <p:sp>
            <p:nvSpPr>
              <p:cNvPr id="14" name="Object 26">
                <a:extLst>
                  <a:ext uri="{FF2B5EF4-FFF2-40B4-BE49-F238E27FC236}">
                    <a16:creationId xmlns:a16="http://schemas.microsoft.com/office/drawing/2014/main" id="{5765F4D9-C948-4ACF-9848-90DF535E6012}"/>
                  </a:ext>
                </a:extLst>
              </p:cNvPr>
              <p:cNvSpPr txBox="1"/>
              <p:nvPr/>
            </p:nvSpPr>
            <p:spPr bwMode="auto">
              <a:xfrm>
                <a:off x="3415002" y="837120"/>
                <a:ext cx="4662487" cy="1225550"/>
              </a:xfrm>
              <a:prstGeom prst="rect">
                <a:avLst/>
              </a:prstGeom>
              <a:noFill/>
              <a:ln w="25400">
                <a:solidFill>
                  <a:schemeClr val="tx1"/>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GB" sz="7200" i="1" smtClean="0">
                              <a:solidFill>
                                <a:schemeClr val="tx1"/>
                              </a:solidFill>
                              <a:latin typeface="Cambria Math" panose="02040503050406030204" pitchFamily="18" charset="0"/>
                            </a:rPr>
                          </m:ctrlPr>
                        </m:sSubPr>
                        <m:e>
                          <m:r>
                            <a:rPr lang="en-GB" sz="7200" i="1">
                              <a:solidFill>
                                <a:schemeClr val="tx1"/>
                              </a:solidFill>
                              <a:latin typeface="Cambria Math" panose="02040503050406030204" pitchFamily="18" charset="0"/>
                            </a:rPr>
                            <m:t>𝑓</m:t>
                          </m:r>
                        </m:e>
                        <m:sub>
                          <m:r>
                            <a:rPr lang="en-GB" sz="7200" i="1">
                              <a:solidFill>
                                <a:schemeClr val="tx1"/>
                              </a:solidFill>
                              <a:latin typeface="Cambria Math" panose="02040503050406030204" pitchFamily="18" charset="0"/>
                            </a:rPr>
                            <m:t>𝑘</m:t>
                          </m:r>
                        </m:sub>
                      </m:sSub>
                      <m:r>
                        <a:rPr lang="en-GB" sz="7200" i="1">
                          <a:solidFill>
                            <a:schemeClr val="tx1"/>
                          </a:solidFill>
                          <a:latin typeface="Cambria Math" panose="02040503050406030204" pitchFamily="18" charset="0"/>
                        </a:rPr>
                        <m:t>=</m:t>
                      </m:r>
                      <m:sSub>
                        <m:sSubPr>
                          <m:ctrlPr>
                            <a:rPr lang="en-GB" sz="7200" i="1">
                              <a:solidFill>
                                <a:schemeClr val="tx1"/>
                              </a:solidFill>
                              <a:latin typeface="Cambria Math" panose="02040503050406030204" pitchFamily="18" charset="0"/>
                            </a:rPr>
                          </m:ctrlPr>
                        </m:sSubPr>
                        <m:e>
                          <m:r>
                            <a:rPr lang="en-GB" sz="7200" i="1">
                              <a:solidFill>
                                <a:schemeClr val="tx1"/>
                              </a:solidFill>
                              <a:latin typeface="Cambria Math" panose="02040503050406030204" pitchFamily="18" charset="0"/>
                            </a:rPr>
                            <m:t>𝜇</m:t>
                          </m:r>
                        </m:e>
                        <m:sub>
                          <m:r>
                            <a:rPr lang="en-GB" sz="7200" i="1">
                              <a:solidFill>
                                <a:schemeClr val="tx1"/>
                              </a:solidFill>
                              <a:latin typeface="Cambria Math" panose="02040503050406030204" pitchFamily="18" charset="0"/>
                            </a:rPr>
                            <m:t>𝑘</m:t>
                          </m:r>
                        </m:sub>
                      </m:sSub>
                      <m:sSub>
                        <m:sSubPr>
                          <m:ctrlPr>
                            <a:rPr lang="en-GB" sz="7200" i="1">
                              <a:solidFill>
                                <a:schemeClr val="tx1"/>
                              </a:solidFill>
                              <a:latin typeface="Cambria Math" panose="02040503050406030204" pitchFamily="18" charset="0"/>
                            </a:rPr>
                          </m:ctrlPr>
                        </m:sSubPr>
                        <m:e>
                          <m:r>
                            <a:rPr lang="en-GB" sz="7200" i="1">
                              <a:solidFill>
                                <a:schemeClr val="tx1"/>
                              </a:solidFill>
                              <a:latin typeface="Cambria Math" panose="02040503050406030204" pitchFamily="18" charset="0"/>
                            </a:rPr>
                            <m:t>𝐹</m:t>
                          </m:r>
                        </m:e>
                        <m:sub>
                          <m:r>
                            <a:rPr lang="en-GB" sz="7200" i="1">
                              <a:solidFill>
                                <a:schemeClr val="tx1"/>
                              </a:solidFill>
                              <a:latin typeface="Cambria Math" panose="02040503050406030204" pitchFamily="18" charset="0"/>
                            </a:rPr>
                            <m:t>𝑁</m:t>
                          </m:r>
                        </m:sub>
                      </m:sSub>
                    </m:oMath>
                  </m:oMathPara>
                </a14:m>
                <a:endParaRPr lang="en-GB" sz="7200" dirty="0">
                  <a:solidFill>
                    <a:schemeClr val="tx1"/>
                  </a:solidFill>
                </a:endParaRPr>
              </a:p>
            </p:txBody>
          </p:sp>
        </mc:Choice>
        <mc:Fallback xmlns="">
          <p:sp>
            <p:nvSpPr>
              <p:cNvPr id="14" name="Object 26">
                <a:extLst>
                  <a:ext uri="{FF2B5EF4-FFF2-40B4-BE49-F238E27FC236}">
                    <a16:creationId xmlns:a16="http://schemas.microsoft.com/office/drawing/2014/main" id="{5765F4D9-C948-4ACF-9848-90DF535E6012}"/>
                  </a:ext>
                </a:extLst>
              </p:cNvPr>
              <p:cNvSpPr txBox="1">
                <a:spLocks noRot="1" noChangeAspect="1" noMove="1" noResize="1" noEditPoints="1" noAdjustHandles="1" noChangeArrowheads="1" noChangeShapeType="1" noTextEdit="1"/>
              </p:cNvSpPr>
              <p:nvPr/>
            </p:nvSpPr>
            <p:spPr bwMode="auto">
              <a:xfrm>
                <a:off x="3415002" y="837120"/>
                <a:ext cx="4662487" cy="1225550"/>
              </a:xfrm>
              <a:prstGeom prst="rect">
                <a:avLst/>
              </a:prstGeom>
              <a:blipFill>
                <a:blip r:embed="rId2"/>
                <a:stretch>
                  <a:fillRect/>
                </a:stretch>
              </a:blipFill>
              <a:ln w="25400">
                <a:solidFill>
                  <a:schemeClr val="tx1"/>
                </a:solidFill>
                <a:miter lim="800000"/>
                <a:headEnd/>
                <a:tailEnd/>
              </a:ln>
              <a:effectLst/>
            </p:spPr>
            <p:txBody>
              <a:bodyPr/>
              <a:lstStyle/>
              <a:p>
                <a:r>
                  <a:rPr lang="en-GB">
                    <a:noFill/>
                  </a:rPr>
                  <a:t> </a:t>
                </a:r>
              </a:p>
            </p:txBody>
          </p:sp>
        </mc:Fallback>
      </mc:AlternateContent>
      <p:pic>
        <p:nvPicPr>
          <p:cNvPr id="15" name="Picture 29">
            <a:extLst>
              <a:ext uri="{FF2B5EF4-FFF2-40B4-BE49-F238E27FC236}">
                <a16:creationId xmlns:a16="http://schemas.microsoft.com/office/drawing/2014/main" id="{1539D3B5-0C02-4F03-B18A-44BD3D746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134" y="2645785"/>
            <a:ext cx="3025775" cy="2692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B61D2E4-5BB9-4EBD-9B94-D918A7CD560B}"/>
              </a:ext>
            </a:extLst>
          </p:cNvPr>
          <p:cNvSpPr txBox="1"/>
          <p:nvPr/>
        </p:nvSpPr>
        <p:spPr>
          <a:xfrm>
            <a:off x="152570" y="770168"/>
            <a:ext cx="3262432" cy="646331"/>
          </a:xfrm>
          <a:prstGeom prst="rect">
            <a:avLst/>
          </a:prstGeom>
          <a:noFill/>
        </p:spPr>
        <p:txBody>
          <a:bodyPr wrap="none" rtlCol="0">
            <a:spAutoFit/>
          </a:bodyPr>
          <a:lstStyle/>
          <a:p>
            <a:r>
              <a:rPr lang="en-GB" sz="3600" u="sng" dirty="0"/>
              <a:t>Dynamic friction</a:t>
            </a:r>
          </a:p>
        </p:txBody>
      </p:sp>
    </p:spTree>
    <p:extLst>
      <p:ext uri="{BB962C8B-B14F-4D97-AF65-F5344CB8AC3E}">
        <p14:creationId xmlns:p14="http://schemas.microsoft.com/office/powerpoint/2010/main" val="100896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Rectangle 2">
                <a:extLst>
                  <a:ext uri="{FF2B5EF4-FFF2-40B4-BE49-F238E27FC236}">
                    <a16:creationId xmlns:a16="http://schemas.microsoft.com/office/drawing/2014/main" id="{4D1661C2-BB0A-4057-9BDC-2D60316E3E10}"/>
                  </a:ext>
                </a:extLst>
              </p:cNvPr>
              <p:cNvSpPr txBox="1">
                <a:spLocks noChangeArrowheads="1"/>
              </p:cNvSpPr>
              <p:nvPr/>
            </p:nvSpPr>
            <p:spPr bwMode="auto">
              <a:xfrm>
                <a:off x="1047750" y="984250"/>
                <a:ext cx="8350250" cy="4786313"/>
              </a:xfrm>
              <a:prstGeom prst="rect">
                <a:avLst/>
              </a:prstGeom>
              <a:noFill/>
              <a:ln/>
            </p:spPr>
            <p:txBody>
              <a:bodyPr vert="horz" wrap="square" lIns="92075" tIns="46038" rIns="92075" bIns="4603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62000">
                  <a:buFont typeface="Wingdings" panose="05000000000000000000" pitchFamily="2" charset="2"/>
                  <a:buChar char="Ø"/>
                </a:pPr>
                <a:r>
                  <a:rPr lang="en-US" altLang="en-US" i="1" dirty="0">
                    <a:latin typeface="Times New Roman" panose="02020603050405020304" pitchFamily="18" charset="0"/>
                  </a:rPr>
                  <a:t>The coefficient of friction is:</a:t>
                </a:r>
              </a:p>
              <a:p>
                <a:pPr defTabSz="762000">
                  <a:buFont typeface="Wingdings" panose="05000000000000000000" pitchFamily="2" charset="2"/>
                  <a:buNone/>
                </a:pPr>
                <a:r>
                  <a:rPr lang="en-US" altLang="en-US" i="1" dirty="0">
                    <a:latin typeface="Times New Roman" panose="02020603050405020304" pitchFamily="18" charset="0"/>
                  </a:rPr>
                  <a:t>	Static				Dynamic</a:t>
                </a:r>
                <a:br>
                  <a:rPr lang="en-US" altLang="en-US" i="1" dirty="0">
                    <a:latin typeface="Times New Roman" panose="02020603050405020304" pitchFamily="18" charset="0"/>
                  </a:rPr>
                </a:br>
                <a:r>
                  <a:rPr lang="en-US" altLang="en-US" i="1" dirty="0">
                    <a:latin typeface="Times New Roman" panose="02020603050405020304" pitchFamily="18" charset="0"/>
                  </a:rPr>
                  <a:t>	</a:t>
                </a:r>
                <a:br>
                  <a:rPr lang="en-US" altLang="en-US" i="1" dirty="0">
                    <a:latin typeface="Times New Roman" panose="02020603050405020304" pitchFamily="18" charset="0"/>
                  </a:rPr>
                </a:br>
                <a:endParaRPr lang="en-US" altLang="en-US" i="1" dirty="0">
                  <a:latin typeface="Times New Roman" panose="02020603050405020304" pitchFamily="18" charset="0"/>
                </a:endParaRPr>
              </a:p>
              <a:p>
                <a:pPr defTabSz="762000">
                  <a:buFont typeface="Wingdings" panose="05000000000000000000" pitchFamily="2" charset="2"/>
                  <a:buNone/>
                </a:pPr>
                <a:endParaRPr lang="en-US" altLang="en-US" i="1" dirty="0">
                  <a:latin typeface="Times New Roman" panose="02020603050405020304" pitchFamily="18" charset="0"/>
                </a:endParaRPr>
              </a:p>
              <a:p>
                <a:pPr defTabSz="762000">
                  <a:buFont typeface="Wingdings" panose="05000000000000000000" pitchFamily="2" charset="2"/>
                  <a:buNone/>
                </a:pPr>
                <a:r>
                  <a:rPr lang="en-US" altLang="en-US" i="1" dirty="0">
                    <a:latin typeface="Times New Roman" panose="02020603050405020304" pitchFamily="18" charset="0"/>
                  </a:rPr>
                  <a:t>where    </a:t>
                </a:r>
                <a:r>
                  <a:rPr lang="en-US" altLang="en-US" i="1" dirty="0" err="1">
                    <a:latin typeface="Times New Roman" panose="02020603050405020304" pitchFamily="18" charset="0"/>
                  </a:rPr>
                  <a:t>u</a:t>
                </a:r>
                <a:r>
                  <a:rPr lang="en-US" altLang="en-US" i="1" baseline="-25000" dirty="0" err="1">
                    <a:latin typeface="Times New Roman" panose="02020603050405020304" pitchFamily="18" charset="0"/>
                  </a:rPr>
                  <a:t>s,k</a:t>
                </a:r>
                <a:r>
                  <a:rPr lang="en-US" altLang="en-US" i="1" dirty="0">
                    <a:latin typeface="Times New Roman" panose="02020603050405020304" pitchFamily="18" charset="0"/>
                  </a:rPr>
                  <a:t>= coefficient </a:t>
                </a:r>
              </a:p>
              <a:p>
                <a:pPr defTabSz="762000">
                  <a:buFont typeface="Wingdings" panose="05000000000000000000" pitchFamily="2" charset="2"/>
                  <a:buNone/>
                </a:pPr>
                <a:r>
                  <a:rPr lang="en-US" altLang="en-US" i="1" dirty="0">
                    <a:latin typeface="Times New Roman" panose="02020603050405020304" pitchFamily="18" charset="0"/>
                  </a:rPr>
                  <a:t>		      F</a:t>
                </a:r>
                <a:r>
                  <a:rPr lang="en-US" altLang="en-US" i="1" baseline="-25000" dirty="0">
                    <a:latin typeface="Times New Roman" panose="02020603050405020304" pitchFamily="18" charset="0"/>
                  </a:rPr>
                  <a:t>N</a:t>
                </a:r>
                <a:r>
                  <a:rPr lang="en-US" altLang="en-US" i="1" dirty="0">
                    <a:latin typeface="Times New Roman" panose="02020603050405020304" pitchFamily="18" charset="0"/>
                  </a:rPr>
                  <a:t>= normal force</a:t>
                </a:r>
              </a:p>
              <a:p>
                <a:pPr defTabSz="762000">
                  <a:buFont typeface="Wingdings" panose="05000000000000000000" pitchFamily="2" charset="2"/>
                  <a:buNone/>
                </a:pPr>
                <a:r>
                  <a:rPr lang="en-US" altLang="en-US" i="1" dirty="0">
                    <a:latin typeface="Times New Roman" panose="02020603050405020304" pitchFamily="18" charset="0"/>
                  </a:rPr>
                  <a:t>		      </a:t>
                </a:r>
                <a14:m>
                  <m:oMath xmlns:m="http://schemas.openxmlformats.org/officeDocument/2006/math">
                    <m:sSub>
                      <m:sSubPr>
                        <m:ctrlPr>
                          <a:rPr lang="en-GB" altLang="en-US" b="0" i="1" dirty="0" smtClean="0">
                            <a:latin typeface="Cambria Math" panose="02040503050406030204" pitchFamily="18" charset="0"/>
                          </a:rPr>
                        </m:ctrlPr>
                      </m:sSubPr>
                      <m:e>
                        <m:r>
                          <a:rPr lang="en-US" altLang="en-US" i="1" dirty="0" smtClean="0">
                            <a:latin typeface="Cambria Math" panose="02040503050406030204" pitchFamily="18" charset="0"/>
                          </a:rPr>
                          <m:t>𝑓</m:t>
                        </m:r>
                      </m:e>
                      <m:sub>
                        <m:r>
                          <a:rPr lang="en-GB" altLang="en-US" b="0" i="1" dirty="0" smtClean="0">
                            <a:latin typeface="Cambria Math" panose="02040503050406030204" pitchFamily="18" charset="0"/>
                          </a:rPr>
                          <m:t>𝑠</m:t>
                        </m:r>
                        <m:r>
                          <a:rPr lang="en-GB" altLang="en-US" b="0" i="1" dirty="0" smtClean="0">
                            <a:latin typeface="Cambria Math" panose="02040503050406030204" pitchFamily="18" charset="0"/>
                          </a:rPr>
                          <m:t>,</m:t>
                        </m:r>
                        <m:r>
                          <a:rPr lang="en-GB" altLang="en-US" b="0" i="1" dirty="0" smtClean="0">
                            <a:latin typeface="Cambria Math" panose="02040503050406030204" pitchFamily="18" charset="0"/>
                          </a:rPr>
                          <m:t>𝑘</m:t>
                        </m:r>
                      </m:sub>
                    </m:sSub>
                  </m:oMath>
                </a14:m>
                <a:r>
                  <a:rPr lang="en-US" altLang="en-US" i="1" dirty="0">
                    <a:latin typeface="Times New Roman" panose="02020603050405020304" pitchFamily="18" charset="0"/>
                  </a:rPr>
                  <a:t> = friction force</a:t>
                </a:r>
              </a:p>
            </p:txBody>
          </p:sp>
        </mc:Choice>
        <mc:Fallback xmlns="">
          <p:sp>
            <p:nvSpPr>
              <p:cNvPr id="16" name="Rectangle 2">
                <a:extLst>
                  <a:ext uri="{FF2B5EF4-FFF2-40B4-BE49-F238E27FC236}">
                    <a16:creationId xmlns:a16="http://schemas.microsoft.com/office/drawing/2014/main" id="{4D1661C2-BB0A-4057-9BDC-2D60316E3E10}"/>
                  </a:ext>
                </a:extLst>
              </p:cNvPr>
              <p:cNvSpPr txBox="1">
                <a:spLocks noRot="1" noChangeAspect="1" noMove="1" noResize="1" noEditPoints="1" noAdjustHandles="1" noChangeArrowheads="1" noChangeShapeType="1" noTextEdit="1"/>
              </p:cNvSpPr>
              <p:nvPr/>
            </p:nvSpPr>
            <p:spPr bwMode="auto">
              <a:xfrm>
                <a:off x="1047750" y="984250"/>
                <a:ext cx="8350250" cy="4786313"/>
              </a:xfrm>
              <a:prstGeom prst="rect">
                <a:avLst/>
              </a:prstGeom>
              <a:blipFill>
                <a:blip r:embed="rId2"/>
                <a:stretch>
                  <a:fillRect l="-1533" t="-2163"/>
                </a:stretch>
              </a:blipFill>
              <a:ln/>
            </p:spPr>
            <p:txBody>
              <a:bodyPr/>
              <a:lstStyle/>
              <a:p>
                <a:r>
                  <a:rPr lang="en-GB">
                    <a:noFill/>
                  </a:rPr>
                  <a:t> </a:t>
                </a:r>
              </a:p>
            </p:txBody>
          </p:sp>
        </mc:Fallback>
      </mc:AlternateContent>
      <p:sp>
        <p:nvSpPr>
          <p:cNvPr id="18" name="Rectangle 5">
            <a:extLst>
              <a:ext uri="{FF2B5EF4-FFF2-40B4-BE49-F238E27FC236}">
                <a16:creationId xmlns:a16="http://schemas.microsoft.com/office/drawing/2014/main" id="{CEB77BDA-CA02-4C39-9F5E-787868C9FAAF}"/>
              </a:ext>
            </a:extLst>
          </p:cNvPr>
          <p:cNvSpPr>
            <a:spLocks noChangeArrowheads="1"/>
          </p:cNvSpPr>
          <p:nvPr/>
        </p:nvSpPr>
        <p:spPr bwMode="auto">
          <a:xfrm>
            <a:off x="793750" y="4781695"/>
            <a:ext cx="10572750" cy="1449628"/>
          </a:xfrm>
          <a:prstGeom prst="rect">
            <a:avLst/>
          </a:prstGeom>
          <a:noFill/>
          <a:ln>
            <a:noFill/>
          </a:ln>
          <a:effectLst/>
        </p:spPr>
        <p:txBody>
          <a:bodyPr wrap="squar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nSpc>
                <a:spcPct val="85000"/>
              </a:lnSpc>
              <a:spcBef>
                <a:spcPct val="30000"/>
              </a:spcBef>
              <a:buSzPct val="100000"/>
              <a:buFont typeface="Wingdings" panose="05000000000000000000" pitchFamily="2" charset="2"/>
              <a:buChar char="Ø"/>
            </a:pPr>
            <a:r>
              <a:rPr lang="en-US" altLang="en-US" sz="2800" i="1" dirty="0"/>
              <a:t>The coefficient of friction is </a:t>
            </a:r>
            <a:r>
              <a:rPr lang="en-US" altLang="en-US" sz="2800" i="1" dirty="0">
                <a:solidFill>
                  <a:srgbClr val="FF0033"/>
                </a:solidFill>
              </a:rPr>
              <a:t>dimensionless – no units</a:t>
            </a:r>
            <a:r>
              <a:rPr lang="en-US" altLang="en-US" sz="2800" i="1" dirty="0"/>
              <a:t>. </a:t>
            </a:r>
          </a:p>
          <a:p>
            <a:pPr>
              <a:lnSpc>
                <a:spcPct val="85000"/>
              </a:lnSpc>
              <a:spcBef>
                <a:spcPct val="30000"/>
              </a:spcBef>
              <a:buSzPct val="100000"/>
              <a:buFont typeface="Wingdings" panose="05000000000000000000" pitchFamily="2" charset="2"/>
              <a:buChar char="Ø"/>
            </a:pPr>
            <a:r>
              <a:rPr lang="en-US" altLang="en-US" sz="2800" i="1" dirty="0">
                <a:highlight>
                  <a:srgbClr val="FFFF00"/>
                </a:highlight>
              </a:rPr>
              <a:t>The greater the u</a:t>
            </a:r>
            <a:r>
              <a:rPr lang="en-US" altLang="en-US" sz="2800" i="1" baseline="-25000" dirty="0">
                <a:highlight>
                  <a:srgbClr val="FFFF00"/>
                </a:highlight>
              </a:rPr>
              <a:t>s</a:t>
            </a:r>
            <a:r>
              <a:rPr lang="en-US" altLang="en-US" sz="2800" i="1" dirty="0">
                <a:highlight>
                  <a:srgbClr val="FFFF00"/>
                </a:highlight>
              </a:rPr>
              <a:t> the more force needed to move the object</a:t>
            </a:r>
            <a:r>
              <a:rPr lang="en-US" altLang="en-US" sz="2800" i="1" dirty="0"/>
              <a:t>.</a:t>
            </a:r>
          </a:p>
          <a:p>
            <a:pPr>
              <a:lnSpc>
                <a:spcPct val="85000"/>
              </a:lnSpc>
              <a:spcBef>
                <a:spcPct val="30000"/>
              </a:spcBef>
              <a:buSzPct val="100000"/>
              <a:buFont typeface="Wingdings" panose="05000000000000000000" pitchFamily="2" charset="2"/>
              <a:buChar char="Ø"/>
            </a:pPr>
            <a:r>
              <a:rPr lang="en-US" altLang="en-US" sz="2800" i="1" dirty="0">
                <a:highlight>
                  <a:srgbClr val="FFFF00"/>
                </a:highlight>
              </a:rPr>
              <a:t>The greater the </a:t>
            </a:r>
            <a:r>
              <a:rPr lang="en-US" altLang="en-US" sz="2800" i="1" dirty="0" err="1">
                <a:highlight>
                  <a:srgbClr val="FFFF00"/>
                </a:highlight>
              </a:rPr>
              <a:t>u</a:t>
            </a:r>
            <a:r>
              <a:rPr lang="en-US" altLang="en-US" sz="2800" i="1" baseline="-25000" dirty="0" err="1">
                <a:highlight>
                  <a:srgbClr val="FFFF00"/>
                </a:highlight>
              </a:rPr>
              <a:t>k</a:t>
            </a:r>
            <a:r>
              <a:rPr lang="en-US" altLang="en-US" sz="2800" i="1" dirty="0">
                <a:highlight>
                  <a:srgbClr val="FFFF00"/>
                </a:highlight>
              </a:rPr>
              <a:t> the more force needed to keep the object moving</a:t>
            </a:r>
            <a:r>
              <a:rPr lang="en-US" altLang="en-US" sz="2800" i="1" dirty="0"/>
              <a:t>.</a:t>
            </a:r>
          </a:p>
        </p:txBody>
      </p:sp>
      <mc:AlternateContent xmlns:mc="http://schemas.openxmlformats.org/markup-compatibility/2006" xmlns:a14="http://schemas.microsoft.com/office/drawing/2010/main">
        <mc:Choice Requires="a14">
          <p:sp>
            <p:nvSpPr>
              <p:cNvPr id="19" name="Object 6">
                <a:extLst>
                  <a:ext uri="{FF2B5EF4-FFF2-40B4-BE49-F238E27FC236}">
                    <a16:creationId xmlns:a16="http://schemas.microsoft.com/office/drawing/2014/main" id="{E2ECA146-BC1C-4371-89CC-D1BEEAAD9205}"/>
                  </a:ext>
                </a:extLst>
              </p:cNvPr>
              <p:cNvSpPr txBox="1"/>
              <p:nvPr/>
            </p:nvSpPr>
            <p:spPr bwMode="auto">
              <a:xfrm>
                <a:off x="4899456" y="1944836"/>
                <a:ext cx="2943225" cy="1250950"/>
              </a:xfrm>
              <a:prstGeom prst="rect">
                <a:avLst/>
              </a:prstGeom>
              <a:noFill/>
              <a:ln w="57150">
                <a:solidFill>
                  <a:schemeClr val="tx1"/>
                </a:solidFill>
                <a:miter lim="800000"/>
                <a:headEnd/>
                <a:tailEnd/>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GB" sz="3600" i="1" smtClean="0">
                              <a:solidFill>
                                <a:schemeClr val="tx1"/>
                              </a:solidFill>
                              <a:latin typeface="Cambria Math" panose="02040503050406030204" pitchFamily="18" charset="0"/>
                            </a:rPr>
                          </m:ctrlPr>
                        </m:sSubPr>
                        <m:e>
                          <m:r>
                            <a:rPr lang="en-GB" sz="3600" i="1">
                              <a:solidFill>
                                <a:schemeClr val="tx1"/>
                              </a:solidFill>
                              <a:latin typeface="Cambria Math" panose="02040503050406030204" pitchFamily="18" charset="0"/>
                            </a:rPr>
                            <m:t>𝜇</m:t>
                          </m:r>
                        </m:e>
                        <m:sub>
                          <m:r>
                            <a:rPr lang="en-GB" sz="3600" i="1" smtClean="0">
                              <a:solidFill>
                                <a:schemeClr val="tx1"/>
                              </a:solidFill>
                              <a:latin typeface="Cambria Math" panose="02040503050406030204" pitchFamily="18" charset="0"/>
                            </a:rPr>
                            <m:t>𝑘</m:t>
                          </m:r>
                        </m:sub>
                      </m:sSub>
                      <m:r>
                        <a:rPr lang="en-GB" sz="3600" i="1">
                          <a:solidFill>
                            <a:schemeClr val="tx1"/>
                          </a:solidFill>
                          <a:latin typeface="Cambria Math" panose="02040503050406030204" pitchFamily="18" charset="0"/>
                        </a:rPr>
                        <m:t>=</m:t>
                      </m:r>
                      <m:f>
                        <m:fPr>
                          <m:ctrlPr>
                            <a:rPr lang="en-GB" sz="3600" i="1">
                              <a:solidFill>
                                <a:schemeClr val="tx1"/>
                              </a:solidFill>
                              <a:latin typeface="Cambria Math" panose="02040503050406030204" pitchFamily="18" charset="0"/>
                            </a:rPr>
                          </m:ctrlPr>
                        </m:fPr>
                        <m:num>
                          <m:sSub>
                            <m:sSubPr>
                              <m:ctrlPr>
                                <a:rPr lang="en-GB" sz="3600" b="0" i="1" smtClean="0">
                                  <a:solidFill>
                                    <a:schemeClr val="tx1"/>
                                  </a:solidFill>
                                  <a:latin typeface="Cambria Math" panose="02040503050406030204" pitchFamily="18" charset="0"/>
                                </a:rPr>
                              </m:ctrlPr>
                            </m:sSubPr>
                            <m:e>
                              <m:r>
                                <a:rPr lang="en-GB" sz="3600" i="1">
                                  <a:solidFill>
                                    <a:schemeClr val="tx1"/>
                                  </a:solidFill>
                                  <a:latin typeface="Cambria Math" panose="02040503050406030204" pitchFamily="18" charset="0"/>
                                </a:rPr>
                                <m:t>𝑓</m:t>
                              </m:r>
                            </m:e>
                            <m:sub>
                              <m:r>
                                <a:rPr lang="en-GB" sz="3600" b="0" i="1" smtClean="0">
                                  <a:solidFill>
                                    <a:schemeClr val="tx1"/>
                                  </a:solidFill>
                                  <a:latin typeface="Cambria Math" panose="02040503050406030204" pitchFamily="18" charset="0"/>
                                </a:rPr>
                                <m:t>𝑘</m:t>
                              </m:r>
                            </m:sub>
                          </m:sSub>
                        </m:num>
                        <m:den>
                          <m:sSub>
                            <m:sSubPr>
                              <m:ctrlPr>
                                <a:rPr lang="en-GB" sz="3600" i="1">
                                  <a:solidFill>
                                    <a:schemeClr val="tx1"/>
                                  </a:solidFill>
                                  <a:latin typeface="Cambria Math" panose="02040503050406030204" pitchFamily="18" charset="0"/>
                                </a:rPr>
                              </m:ctrlPr>
                            </m:sSubPr>
                            <m:e>
                              <m:r>
                                <a:rPr lang="en-GB" sz="3600" i="1">
                                  <a:solidFill>
                                    <a:schemeClr val="tx1"/>
                                  </a:solidFill>
                                  <a:latin typeface="Cambria Math" panose="02040503050406030204" pitchFamily="18" charset="0"/>
                                </a:rPr>
                                <m:t>𝐹</m:t>
                              </m:r>
                            </m:e>
                            <m:sub>
                              <m:r>
                                <a:rPr lang="en-GB" sz="3600" b="0" i="1" smtClean="0">
                                  <a:solidFill>
                                    <a:schemeClr val="tx1"/>
                                  </a:solidFill>
                                  <a:latin typeface="Cambria Math" panose="02040503050406030204" pitchFamily="18" charset="0"/>
                                </a:rPr>
                                <m:t>𝑁</m:t>
                              </m:r>
                            </m:sub>
                          </m:sSub>
                        </m:den>
                      </m:f>
                      <m:r>
                        <a:rPr lang="en-GB" sz="3600" i="1">
                          <a:solidFill>
                            <a:schemeClr val="tx1"/>
                          </a:solidFill>
                          <a:latin typeface="Cambria Math" panose="02040503050406030204" pitchFamily="18" charset="0"/>
                        </a:rPr>
                        <m:t>=</m:t>
                      </m:r>
                      <m:d>
                        <m:dPr>
                          <m:begChr m:val="["/>
                          <m:endChr m:val="]"/>
                          <m:ctrlPr>
                            <a:rPr lang="en-GB" sz="3600" b="0" i="1" smtClean="0">
                              <a:solidFill>
                                <a:schemeClr val="tx1"/>
                              </a:solidFill>
                              <a:latin typeface="Cambria Math" panose="02040503050406030204" pitchFamily="18" charset="0"/>
                            </a:rPr>
                          </m:ctrlPr>
                        </m:dPr>
                        <m:e>
                          <m:f>
                            <m:fPr>
                              <m:ctrlPr>
                                <a:rPr lang="en-GB" sz="3600" i="1">
                                  <a:solidFill>
                                    <a:schemeClr val="tx1"/>
                                  </a:solidFill>
                                  <a:latin typeface="Cambria Math" panose="02040503050406030204" pitchFamily="18" charset="0"/>
                                </a:rPr>
                              </m:ctrlPr>
                            </m:fPr>
                            <m:num>
                              <m:r>
                                <a:rPr lang="en-GB" sz="3600" i="1">
                                  <a:solidFill>
                                    <a:schemeClr val="tx1"/>
                                  </a:solidFill>
                                  <a:latin typeface="Cambria Math" panose="02040503050406030204" pitchFamily="18" charset="0"/>
                                </a:rPr>
                                <m:t>𝑁</m:t>
                              </m:r>
                            </m:num>
                            <m:den>
                              <m:r>
                                <a:rPr lang="en-GB" sz="3600" i="1">
                                  <a:solidFill>
                                    <a:schemeClr val="tx1"/>
                                  </a:solidFill>
                                  <a:latin typeface="Cambria Math" panose="02040503050406030204" pitchFamily="18" charset="0"/>
                                </a:rPr>
                                <m:t>𝑁</m:t>
                              </m:r>
                            </m:den>
                          </m:f>
                        </m:e>
                      </m:d>
                    </m:oMath>
                  </m:oMathPara>
                </a14:m>
                <a:endParaRPr lang="en-GB" sz="3600" dirty="0">
                  <a:solidFill>
                    <a:schemeClr val="tx1"/>
                  </a:solidFill>
                </a:endParaRPr>
              </a:p>
            </p:txBody>
          </p:sp>
        </mc:Choice>
        <mc:Fallback xmlns="">
          <p:sp>
            <p:nvSpPr>
              <p:cNvPr id="19" name="Object 6">
                <a:extLst>
                  <a:ext uri="{FF2B5EF4-FFF2-40B4-BE49-F238E27FC236}">
                    <a16:creationId xmlns:a16="http://schemas.microsoft.com/office/drawing/2014/main" id="{E2ECA146-BC1C-4371-89CC-D1BEEAAD9205}"/>
                  </a:ext>
                </a:extLst>
              </p:cNvPr>
              <p:cNvSpPr txBox="1">
                <a:spLocks noRot="1" noChangeAspect="1" noMove="1" noResize="1" noEditPoints="1" noAdjustHandles="1" noChangeArrowheads="1" noChangeShapeType="1" noTextEdit="1"/>
              </p:cNvSpPr>
              <p:nvPr/>
            </p:nvSpPr>
            <p:spPr bwMode="auto">
              <a:xfrm>
                <a:off x="4899456" y="1944836"/>
                <a:ext cx="2943225" cy="1250950"/>
              </a:xfrm>
              <a:prstGeom prst="rect">
                <a:avLst/>
              </a:prstGeom>
              <a:blipFill>
                <a:blip r:embed="rId3"/>
                <a:stretch>
                  <a:fillRect/>
                </a:stretch>
              </a:blipFill>
              <a:ln w="57150">
                <a:solidFill>
                  <a:schemeClr val="tx1"/>
                </a:solidFill>
                <a:miter lim="800000"/>
                <a:headEnd/>
                <a:tailEnd/>
              </a:ln>
              <a:effectLst/>
            </p:spPr>
            <p:txBody>
              <a:bodyPr/>
              <a:lstStyle/>
              <a:p>
                <a:r>
                  <a:rPr lang="en-GB">
                    <a:noFill/>
                  </a:rPr>
                  <a:t> </a:t>
                </a:r>
              </a:p>
            </p:txBody>
          </p:sp>
        </mc:Fallback>
      </mc:AlternateContent>
      <p:pic>
        <p:nvPicPr>
          <p:cNvPr id="20" name="Picture 7">
            <a:extLst>
              <a:ext uri="{FF2B5EF4-FFF2-40B4-BE49-F238E27FC236}">
                <a16:creationId xmlns:a16="http://schemas.microsoft.com/office/drawing/2014/main" id="{C166F886-23D8-4F45-A167-E5D0B78E3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574" y="1716097"/>
            <a:ext cx="3325867" cy="2315579"/>
          </a:xfrm>
          <a:prstGeom prst="rect">
            <a:avLst/>
          </a:prstGeom>
          <a:noFill/>
        </p:spPr>
      </p:pic>
      <mc:AlternateContent xmlns:mc="http://schemas.openxmlformats.org/markup-compatibility/2006" xmlns:a14="http://schemas.microsoft.com/office/drawing/2010/main">
        <mc:Choice Requires="a14">
          <p:sp>
            <p:nvSpPr>
              <p:cNvPr id="7" name="Object 6">
                <a:extLst>
                  <a:ext uri="{FF2B5EF4-FFF2-40B4-BE49-F238E27FC236}">
                    <a16:creationId xmlns:a16="http://schemas.microsoft.com/office/drawing/2014/main" id="{7F8498B2-D87D-4164-91CC-2C7A5989B923}"/>
                  </a:ext>
                </a:extLst>
              </p:cNvPr>
              <p:cNvSpPr txBox="1"/>
              <p:nvPr/>
            </p:nvSpPr>
            <p:spPr bwMode="auto">
              <a:xfrm>
                <a:off x="1322387" y="1940222"/>
                <a:ext cx="2943225" cy="1250950"/>
              </a:xfrm>
              <a:prstGeom prst="rect">
                <a:avLst/>
              </a:prstGeom>
              <a:noFill/>
              <a:ln w="57150">
                <a:solidFill>
                  <a:schemeClr val="tx1"/>
                </a:solidFill>
                <a:miter lim="800000"/>
                <a:headEnd/>
                <a:tailEnd/>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en-GB" sz="3600" i="1" smtClean="0">
                              <a:solidFill>
                                <a:schemeClr val="tx1"/>
                              </a:solidFill>
                              <a:latin typeface="Cambria Math" panose="02040503050406030204" pitchFamily="18" charset="0"/>
                            </a:rPr>
                          </m:ctrlPr>
                        </m:sSubPr>
                        <m:e>
                          <m:r>
                            <a:rPr lang="en-GB" sz="3600" i="1">
                              <a:solidFill>
                                <a:schemeClr val="tx1"/>
                              </a:solidFill>
                              <a:latin typeface="Cambria Math" panose="02040503050406030204" pitchFamily="18" charset="0"/>
                            </a:rPr>
                            <m:t>𝜇</m:t>
                          </m:r>
                        </m:e>
                        <m:sub>
                          <m:r>
                            <a:rPr lang="en-GB" sz="3600" b="0" i="1" smtClean="0">
                              <a:solidFill>
                                <a:schemeClr val="tx1"/>
                              </a:solidFill>
                              <a:latin typeface="Cambria Math" panose="02040503050406030204" pitchFamily="18" charset="0"/>
                            </a:rPr>
                            <m:t>𝑠</m:t>
                          </m:r>
                        </m:sub>
                      </m:sSub>
                      <m:r>
                        <a:rPr lang="en-GB" sz="3600" i="1">
                          <a:solidFill>
                            <a:schemeClr val="tx1"/>
                          </a:solidFill>
                          <a:latin typeface="Cambria Math" panose="02040503050406030204" pitchFamily="18" charset="0"/>
                        </a:rPr>
                        <m:t>=</m:t>
                      </m:r>
                      <m:f>
                        <m:fPr>
                          <m:ctrlPr>
                            <a:rPr lang="en-GB" sz="3600" i="1">
                              <a:solidFill>
                                <a:schemeClr val="tx1"/>
                              </a:solidFill>
                              <a:latin typeface="Cambria Math" panose="02040503050406030204" pitchFamily="18" charset="0"/>
                            </a:rPr>
                          </m:ctrlPr>
                        </m:fPr>
                        <m:num>
                          <m:sSub>
                            <m:sSubPr>
                              <m:ctrlPr>
                                <a:rPr lang="en-GB" sz="3600" b="0" i="1" smtClean="0">
                                  <a:solidFill>
                                    <a:schemeClr val="tx1"/>
                                  </a:solidFill>
                                  <a:latin typeface="Cambria Math" panose="02040503050406030204" pitchFamily="18" charset="0"/>
                                </a:rPr>
                              </m:ctrlPr>
                            </m:sSubPr>
                            <m:e>
                              <m:r>
                                <a:rPr lang="en-GB" sz="3600" i="1">
                                  <a:solidFill>
                                    <a:schemeClr val="tx1"/>
                                  </a:solidFill>
                                  <a:latin typeface="Cambria Math" panose="02040503050406030204" pitchFamily="18" charset="0"/>
                                </a:rPr>
                                <m:t>𝑓</m:t>
                              </m:r>
                            </m:e>
                            <m:sub>
                              <m:r>
                                <a:rPr lang="en-GB" sz="3600" b="0" i="1" smtClean="0">
                                  <a:solidFill>
                                    <a:schemeClr val="tx1"/>
                                  </a:solidFill>
                                  <a:latin typeface="Cambria Math" panose="02040503050406030204" pitchFamily="18" charset="0"/>
                                </a:rPr>
                                <m:t>𝑠</m:t>
                              </m:r>
                            </m:sub>
                          </m:sSub>
                        </m:num>
                        <m:den>
                          <m:sSub>
                            <m:sSubPr>
                              <m:ctrlPr>
                                <a:rPr lang="en-GB" sz="3600" i="1">
                                  <a:solidFill>
                                    <a:schemeClr val="tx1"/>
                                  </a:solidFill>
                                  <a:latin typeface="Cambria Math" panose="02040503050406030204" pitchFamily="18" charset="0"/>
                                </a:rPr>
                              </m:ctrlPr>
                            </m:sSubPr>
                            <m:e>
                              <m:r>
                                <a:rPr lang="en-GB" sz="3600" i="1">
                                  <a:solidFill>
                                    <a:schemeClr val="tx1"/>
                                  </a:solidFill>
                                  <a:latin typeface="Cambria Math" panose="02040503050406030204" pitchFamily="18" charset="0"/>
                                </a:rPr>
                                <m:t>𝐹</m:t>
                              </m:r>
                            </m:e>
                            <m:sub>
                              <m:r>
                                <a:rPr lang="en-GB" sz="3600" b="0" i="1" smtClean="0">
                                  <a:solidFill>
                                    <a:schemeClr val="tx1"/>
                                  </a:solidFill>
                                  <a:latin typeface="Cambria Math" panose="02040503050406030204" pitchFamily="18" charset="0"/>
                                </a:rPr>
                                <m:t>𝑁</m:t>
                              </m:r>
                            </m:sub>
                          </m:sSub>
                        </m:den>
                      </m:f>
                      <m:r>
                        <a:rPr lang="en-GB" sz="3600" i="1">
                          <a:solidFill>
                            <a:schemeClr val="tx1"/>
                          </a:solidFill>
                          <a:latin typeface="Cambria Math" panose="02040503050406030204" pitchFamily="18" charset="0"/>
                        </a:rPr>
                        <m:t>=</m:t>
                      </m:r>
                      <m:d>
                        <m:dPr>
                          <m:begChr m:val="["/>
                          <m:endChr m:val="]"/>
                          <m:ctrlPr>
                            <a:rPr lang="en-GB" sz="3600" b="0" i="1" smtClean="0">
                              <a:solidFill>
                                <a:schemeClr val="tx1"/>
                              </a:solidFill>
                              <a:latin typeface="Cambria Math" panose="02040503050406030204" pitchFamily="18" charset="0"/>
                            </a:rPr>
                          </m:ctrlPr>
                        </m:dPr>
                        <m:e>
                          <m:f>
                            <m:fPr>
                              <m:ctrlPr>
                                <a:rPr lang="en-GB" sz="3600" i="1">
                                  <a:solidFill>
                                    <a:schemeClr val="tx1"/>
                                  </a:solidFill>
                                  <a:latin typeface="Cambria Math" panose="02040503050406030204" pitchFamily="18" charset="0"/>
                                </a:rPr>
                              </m:ctrlPr>
                            </m:fPr>
                            <m:num>
                              <m:r>
                                <a:rPr lang="en-GB" sz="3600" i="1">
                                  <a:solidFill>
                                    <a:schemeClr val="tx1"/>
                                  </a:solidFill>
                                  <a:latin typeface="Cambria Math" panose="02040503050406030204" pitchFamily="18" charset="0"/>
                                </a:rPr>
                                <m:t>𝑁</m:t>
                              </m:r>
                            </m:num>
                            <m:den>
                              <m:r>
                                <a:rPr lang="en-GB" sz="3600" i="1">
                                  <a:solidFill>
                                    <a:schemeClr val="tx1"/>
                                  </a:solidFill>
                                  <a:latin typeface="Cambria Math" panose="02040503050406030204" pitchFamily="18" charset="0"/>
                                </a:rPr>
                                <m:t>𝑁</m:t>
                              </m:r>
                            </m:den>
                          </m:f>
                        </m:e>
                      </m:d>
                    </m:oMath>
                  </m:oMathPara>
                </a14:m>
                <a:endParaRPr lang="en-GB" sz="3600" dirty="0">
                  <a:solidFill>
                    <a:schemeClr val="tx1"/>
                  </a:solidFill>
                </a:endParaRPr>
              </a:p>
            </p:txBody>
          </p:sp>
        </mc:Choice>
        <mc:Fallback xmlns="">
          <p:sp>
            <p:nvSpPr>
              <p:cNvPr id="7" name="Object 6">
                <a:extLst>
                  <a:ext uri="{FF2B5EF4-FFF2-40B4-BE49-F238E27FC236}">
                    <a16:creationId xmlns:a16="http://schemas.microsoft.com/office/drawing/2014/main" id="{7F8498B2-D87D-4164-91CC-2C7A5989B923}"/>
                  </a:ext>
                </a:extLst>
              </p:cNvPr>
              <p:cNvSpPr txBox="1">
                <a:spLocks noRot="1" noChangeAspect="1" noMove="1" noResize="1" noEditPoints="1" noAdjustHandles="1" noChangeArrowheads="1" noChangeShapeType="1" noTextEdit="1"/>
              </p:cNvSpPr>
              <p:nvPr/>
            </p:nvSpPr>
            <p:spPr bwMode="auto">
              <a:xfrm>
                <a:off x="1322387" y="1940222"/>
                <a:ext cx="2943225" cy="1250950"/>
              </a:xfrm>
              <a:prstGeom prst="rect">
                <a:avLst/>
              </a:prstGeom>
              <a:blipFill>
                <a:blip r:embed="rId5"/>
                <a:stretch>
                  <a:fillRect/>
                </a:stretch>
              </a:blipFill>
              <a:ln w="57150">
                <a:solidFill>
                  <a:schemeClr val="tx1"/>
                </a:solidFill>
                <a:miter lim="800000"/>
                <a:headEnd/>
                <a:tailEnd/>
              </a:ln>
              <a:effectLst/>
            </p:spPr>
            <p:txBody>
              <a:bodyPr/>
              <a:lstStyle/>
              <a:p>
                <a:r>
                  <a:rPr lang="en-GB">
                    <a:noFill/>
                  </a:rPr>
                  <a:t> </a:t>
                </a:r>
              </a:p>
            </p:txBody>
          </p:sp>
        </mc:Fallback>
      </mc:AlternateContent>
    </p:spTree>
    <p:extLst>
      <p:ext uri="{BB962C8B-B14F-4D97-AF65-F5344CB8AC3E}">
        <p14:creationId xmlns:p14="http://schemas.microsoft.com/office/powerpoint/2010/main" val="2967355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9C463939-5588-4B16-A966-939B52FB3426}"/>
              </a:ext>
            </a:extLst>
          </p:cNvPr>
          <p:cNvSpPr txBox="1">
            <a:spLocks noChangeArrowheads="1"/>
          </p:cNvSpPr>
          <p:nvPr/>
        </p:nvSpPr>
        <p:spPr bwMode="auto">
          <a:xfrm>
            <a:off x="642996" y="4571216"/>
            <a:ext cx="10906008" cy="11154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b">
            <a:normAutofit/>
          </a:bodyPr>
          <a:lstStyle/>
          <a:p>
            <a:pPr algn="ctr">
              <a:lnSpc>
                <a:spcPct val="90000"/>
              </a:lnSpc>
              <a:spcBef>
                <a:spcPct val="0"/>
              </a:spcBef>
              <a:spcAft>
                <a:spcPts val="600"/>
              </a:spcAft>
            </a:pPr>
            <a:r>
              <a:rPr lang="en-US" altLang="en-US" sz="3300">
                <a:latin typeface="+mj-lt"/>
                <a:ea typeface="+mj-ea"/>
                <a:cs typeface="+mj-cs"/>
              </a:rPr>
              <a:t>  </a:t>
            </a:r>
            <a:r>
              <a:rPr lang="en-US" altLang="en-US" sz="3300" i="1">
                <a:latin typeface="+mj-lt"/>
                <a:ea typeface="+mj-ea"/>
                <a:cs typeface="+mj-cs"/>
              </a:rPr>
              <a:t>Static friction, f</a:t>
            </a:r>
            <a:r>
              <a:rPr lang="en-US" altLang="en-US" sz="3300" i="1" baseline="-25000">
                <a:latin typeface="+mj-lt"/>
                <a:ea typeface="+mj-ea"/>
                <a:cs typeface="+mj-cs"/>
              </a:rPr>
              <a:t>s</a:t>
            </a:r>
          </a:p>
          <a:p>
            <a:pPr algn="ctr">
              <a:lnSpc>
                <a:spcPct val="90000"/>
              </a:lnSpc>
              <a:spcBef>
                <a:spcPct val="0"/>
              </a:spcBef>
              <a:spcAft>
                <a:spcPts val="600"/>
              </a:spcAft>
            </a:pPr>
            <a:r>
              <a:rPr lang="en-US" altLang="en-US" sz="3300" i="1">
                <a:latin typeface="+mj-lt"/>
                <a:ea typeface="+mj-ea"/>
                <a:cs typeface="+mj-cs"/>
              </a:rPr>
              <a:t>  Kinetic friction, </a:t>
            </a:r>
            <a:r>
              <a:rPr lang="en-US" altLang="en-US" sz="3300" i="1" err="1">
                <a:latin typeface="+mj-lt"/>
                <a:ea typeface="+mj-ea"/>
                <a:cs typeface="+mj-cs"/>
              </a:rPr>
              <a:t>f</a:t>
            </a:r>
            <a:r>
              <a:rPr lang="en-US" altLang="en-US" sz="3300" i="1" baseline="-25000" err="1">
                <a:latin typeface="+mj-lt"/>
                <a:ea typeface="+mj-ea"/>
                <a:cs typeface="+mj-cs"/>
              </a:rPr>
              <a:t>k</a:t>
            </a:r>
            <a:endParaRPr lang="en-US" altLang="en-US" sz="3300" i="1">
              <a:latin typeface="+mj-lt"/>
              <a:ea typeface="+mj-ea"/>
              <a:cs typeface="+mj-cs"/>
            </a:endParaRPr>
          </a:p>
        </p:txBody>
      </p:sp>
      <p:pic>
        <p:nvPicPr>
          <p:cNvPr id="6" name="Picture 6">
            <a:extLst>
              <a:ext uri="{FF2B5EF4-FFF2-40B4-BE49-F238E27FC236}">
                <a16:creationId xmlns:a16="http://schemas.microsoft.com/office/drawing/2014/main" id="{3B6781A4-4EA1-4233-93E4-77C8C1AA3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50" r="11208" b="71724"/>
          <a:stretch>
            <a:fillRect/>
          </a:stretch>
        </p:blipFill>
        <p:spPr bwMode="auto">
          <a:xfrm>
            <a:off x="642996" y="879372"/>
            <a:ext cx="3529109" cy="34246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402C7BE5-8A4A-42DC-9C29-7276B599B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2143" r="10776" b="19856"/>
          <a:stretch>
            <a:fillRect/>
          </a:stretch>
        </p:blipFill>
        <p:spPr bwMode="auto">
          <a:xfrm>
            <a:off x="4380915" y="704225"/>
            <a:ext cx="2769769" cy="37749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BA3FF5C9-7931-45E7-96B0-3FE3FFBB2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09" t="9991" r="5064" b="2585"/>
          <a:stretch>
            <a:fillRect/>
          </a:stretch>
        </p:blipFill>
        <p:spPr bwMode="auto">
          <a:xfrm>
            <a:off x="7480884" y="1033621"/>
            <a:ext cx="4316560" cy="311612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1">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FFAF2F"/>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088B19FA-4029-47EC-8A78-8F2A622EB137}"/>
              </a:ext>
            </a:extLst>
          </p:cNvPr>
          <p:cNvCxnSpPr/>
          <p:nvPr/>
        </p:nvCxnSpPr>
        <p:spPr>
          <a:xfrm>
            <a:off x="7923944" y="3568700"/>
            <a:ext cx="3873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059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A42F-D19A-4F29-9A49-3181C6F77E3D}"/>
              </a:ext>
            </a:extLst>
          </p:cNvPr>
          <p:cNvSpPr>
            <a:spLocks noGrp="1"/>
          </p:cNvSpPr>
          <p:nvPr>
            <p:ph type="title"/>
          </p:nvPr>
        </p:nvSpPr>
        <p:spPr>
          <a:xfrm>
            <a:off x="409575" y="565150"/>
            <a:ext cx="10515600" cy="1325563"/>
          </a:xfrm>
        </p:spPr>
        <p:txBody>
          <a:bodyPr/>
          <a:lstStyle/>
          <a:p>
            <a:r>
              <a:rPr lang="en-US">
                <a:solidFill>
                  <a:prstClr val="black"/>
                </a:solidFill>
              </a:rPr>
              <a:t>Electric motor drives – what are the applications?</a:t>
            </a:r>
            <a:endParaRPr lang="en-GB"/>
          </a:p>
        </p:txBody>
      </p:sp>
      <p:pic>
        <p:nvPicPr>
          <p:cNvPr id="4" name="GrayAnimatedBlesbok-mobile">
            <a:hlinkClick r:id="" action="ppaction://media"/>
            <a:extLst>
              <a:ext uri="{FF2B5EF4-FFF2-40B4-BE49-F238E27FC236}">
                <a16:creationId xmlns:a16="http://schemas.microsoft.com/office/drawing/2014/main" id="{ED6A39E1-4E79-47B5-A7F7-EBAE446473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5781" y="1850082"/>
            <a:ext cx="7055644" cy="3968800"/>
          </a:xfrm>
          <a:prstGeom prst="rect">
            <a:avLst/>
          </a:prstGeom>
        </p:spPr>
      </p:pic>
      <p:sp>
        <p:nvSpPr>
          <p:cNvPr id="9" name="TextBox 8">
            <a:extLst>
              <a:ext uri="{FF2B5EF4-FFF2-40B4-BE49-F238E27FC236}">
                <a16:creationId xmlns:a16="http://schemas.microsoft.com/office/drawing/2014/main" id="{8359CB36-78E4-4BB0-9B0C-82EA613D5D15}"/>
              </a:ext>
            </a:extLst>
          </p:cNvPr>
          <p:cNvSpPr txBox="1"/>
          <p:nvPr/>
        </p:nvSpPr>
        <p:spPr>
          <a:xfrm>
            <a:off x="2360393" y="5818882"/>
            <a:ext cx="4021357" cy="369332"/>
          </a:xfrm>
          <a:prstGeom prst="rect">
            <a:avLst/>
          </a:prstGeom>
          <a:noFill/>
        </p:spPr>
        <p:txBody>
          <a:bodyPr wrap="none" rtlCol="0">
            <a:spAutoFit/>
          </a:bodyPr>
          <a:lstStyle/>
          <a:p>
            <a:r>
              <a:rPr lang="en-GB">
                <a:hlinkClick r:id="rId6"/>
              </a:rPr>
              <a:t>https://gfycat.com/grayanimatedblesbok</a:t>
            </a:r>
            <a:endParaRPr lang="en-GB"/>
          </a:p>
        </p:txBody>
      </p:sp>
      <p:sp>
        <p:nvSpPr>
          <p:cNvPr id="10" name="TextBox 9">
            <a:extLst>
              <a:ext uri="{FF2B5EF4-FFF2-40B4-BE49-F238E27FC236}">
                <a16:creationId xmlns:a16="http://schemas.microsoft.com/office/drawing/2014/main" id="{0182B754-E4B9-4539-8638-A05935FD880F}"/>
              </a:ext>
            </a:extLst>
          </p:cNvPr>
          <p:cNvSpPr txBox="1"/>
          <p:nvPr/>
        </p:nvSpPr>
        <p:spPr>
          <a:xfrm>
            <a:off x="7544763" y="1756231"/>
            <a:ext cx="4301177" cy="4247317"/>
          </a:xfrm>
          <a:prstGeom prst="rect">
            <a:avLst/>
          </a:prstGeom>
          <a:noFill/>
        </p:spPr>
        <p:txBody>
          <a:bodyPr wrap="none" rtlCol="0">
            <a:spAutoFit/>
          </a:bodyPr>
          <a:lstStyle/>
          <a:p>
            <a:r>
              <a:rPr lang="en-GB"/>
              <a:t>Electric motors for:</a:t>
            </a:r>
          </a:p>
          <a:p>
            <a:pPr marL="285750" indent="-285750">
              <a:buFont typeface="Arial" panose="020B0604020202020204" pitchFamily="34" charset="0"/>
              <a:buChar char="•"/>
            </a:pPr>
            <a:r>
              <a:rPr lang="en-GB"/>
              <a:t>Displacement (robot on rails)</a:t>
            </a:r>
          </a:p>
          <a:p>
            <a:pPr marL="285750" indent="-285750">
              <a:buFont typeface="Arial" panose="020B0604020202020204" pitchFamily="34" charset="0"/>
              <a:buChar char="•"/>
            </a:pPr>
            <a:r>
              <a:rPr lang="en-GB"/>
              <a:t>Rotational movements (rotating arm)</a:t>
            </a:r>
          </a:p>
          <a:p>
            <a:pPr marL="285750" indent="-285750">
              <a:buFont typeface="Arial" panose="020B0604020202020204" pitchFamily="34" charset="0"/>
              <a:buChar char="•"/>
            </a:pPr>
            <a:r>
              <a:rPr lang="en-GB"/>
              <a:t>Taking and holding objects</a:t>
            </a:r>
          </a:p>
          <a:p>
            <a:pPr marL="285750" indent="-285750">
              <a:buFont typeface="Arial" panose="020B0604020202020204" pitchFamily="34" charset="0"/>
              <a:buChar char="•"/>
            </a:pPr>
            <a:r>
              <a:rPr lang="en-GB"/>
              <a:t>And much more…</a:t>
            </a:r>
          </a:p>
          <a:p>
            <a:pPr marL="285750" indent="-285750">
              <a:buFont typeface="Arial" panose="020B0604020202020204" pitchFamily="34" charset="0"/>
              <a:buChar char="•"/>
            </a:pPr>
            <a:endParaRPr lang="en-GB"/>
          </a:p>
          <a:p>
            <a:r>
              <a:rPr lang="en-GB"/>
              <a:t>Design of Electric motor drives considering:</a:t>
            </a:r>
          </a:p>
          <a:p>
            <a:pPr marL="285750" indent="-285750">
              <a:buFont typeface="Arial" panose="020B0604020202020204" pitchFamily="34" charset="0"/>
              <a:buChar char="•"/>
            </a:pPr>
            <a:r>
              <a:rPr lang="en-GB"/>
              <a:t>Displacement</a:t>
            </a:r>
          </a:p>
          <a:p>
            <a:pPr marL="285750" indent="-285750">
              <a:buFont typeface="Arial" panose="020B0604020202020204" pitchFamily="34" charset="0"/>
              <a:buChar char="•"/>
            </a:pPr>
            <a:r>
              <a:rPr lang="en-GB"/>
              <a:t>Speed</a:t>
            </a:r>
          </a:p>
          <a:p>
            <a:pPr marL="285750" indent="-285750">
              <a:buFont typeface="Arial" panose="020B0604020202020204" pitchFamily="34" charset="0"/>
              <a:buChar char="•"/>
            </a:pPr>
            <a:r>
              <a:rPr lang="en-GB"/>
              <a:t>Acceleration</a:t>
            </a:r>
          </a:p>
          <a:p>
            <a:pPr marL="285750" indent="-285750">
              <a:buFont typeface="Arial" panose="020B0604020202020204" pitchFamily="34" charset="0"/>
              <a:buChar char="•"/>
            </a:pPr>
            <a:r>
              <a:rPr lang="en-GB"/>
              <a:t>Inertia</a:t>
            </a:r>
          </a:p>
          <a:p>
            <a:pPr marL="285750" indent="-285750">
              <a:buFont typeface="Arial" panose="020B0604020202020204" pitchFamily="34" charset="0"/>
              <a:buChar char="•"/>
            </a:pPr>
            <a:r>
              <a:rPr lang="en-GB"/>
              <a:t>Friction</a:t>
            </a:r>
          </a:p>
          <a:p>
            <a:pPr marL="285750" indent="-285750">
              <a:buFont typeface="Arial" panose="020B0604020202020204" pitchFamily="34" charset="0"/>
              <a:buChar char="•"/>
            </a:pPr>
            <a:r>
              <a:rPr lang="en-GB"/>
              <a:t>Energy</a:t>
            </a:r>
          </a:p>
          <a:p>
            <a:pPr marL="285750" indent="-285750">
              <a:buFont typeface="Arial" panose="020B0604020202020204" pitchFamily="34" charset="0"/>
              <a:buChar char="•"/>
            </a:pPr>
            <a:r>
              <a:rPr lang="en-GB"/>
              <a:t>Torque</a:t>
            </a:r>
          </a:p>
          <a:p>
            <a:pPr marL="285750" indent="-285750">
              <a:buFont typeface="Arial" panose="020B0604020202020204" pitchFamily="34" charset="0"/>
              <a:buChar char="•"/>
            </a:pPr>
            <a:r>
              <a:rPr lang="en-GB"/>
              <a:t>Etc.</a:t>
            </a:r>
          </a:p>
        </p:txBody>
      </p:sp>
    </p:spTree>
    <p:extLst>
      <p:ext uri="{BB962C8B-B14F-4D97-AF65-F5344CB8AC3E}">
        <p14:creationId xmlns:p14="http://schemas.microsoft.com/office/powerpoint/2010/main" val="3595072494"/>
      </p:ext>
    </p:extLst>
  </p:cSld>
  <p:clrMapOvr>
    <a:masterClrMapping/>
  </p:clrMapOvr>
  <mc:AlternateContent xmlns:mc="http://schemas.openxmlformats.org/markup-compatibility/2006" xmlns:p14="http://schemas.microsoft.com/office/powerpoint/2010/main">
    <mc:Choice Requires="p14">
      <p:transition spd="slow" p14:dur="2000" advTm="116419"/>
    </mc:Choice>
    <mc:Fallback xmlns="">
      <p:transition spd="slow" advTm="116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16" objId="4"/>
        <p14:playEvt time="34760" objId="4"/>
        <p14:playEvt time="68882" objId="4"/>
        <p14:playEvt time="103002" objId="4"/>
        <p14:stopEvt time="116419" objId="4"/>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1057025" y="922644"/>
            <a:ext cx="5040285" cy="1169585"/>
          </a:xfrm>
        </p:spPr>
        <p:txBody>
          <a:bodyPr anchor="b">
            <a:normAutofit/>
          </a:bodyPr>
          <a:lstStyle/>
          <a:p>
            <a:r>
              <a:rPr lang="en-US" sz="4000"/>
              <a:t>Friction</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055715" y="2508105"/>
                <a:ext cx="5040285" cy="3632493"/>
              </a:xfrm>
            </p:spPr>
            <p:txBody>
              <a:bodyPr anchor="ctr">
                <a:normAutofit/>
              </a:bodyPr>
              <a:lstStyle/>
              <a:p>
                <a:r>
                  <a:rPr lang="en-US" sz="1700" dirty="0"/>
                  <a:t>Static or dynamic friction is governed by the value of </a:t>
                </a:r>
                <a14:m>
                  <m:oMath xmlns:m="http://schemas.openxmlformats.org/officeDocument/2006/math">
                    <m:r>
                      <a:rPr lang="en-GB" sz="1700" i="1">
                        <a:latin typeface="Cambria Math" panose="02040503050406030204" pitchFamily="18" charset="0"/>
                        <a:ea typeface="Cambria Math" panose="02040503050406030204" pitchFamily="18" charset="0"/>
                      </a:rPr>
                      <m:t>𝜇</m:t>
                    </m:r>
                  </m:oMath>
                </a14:m>
                <a:r>
                  <a:rPr lang="en-US" sz="1700" dirty="0"/>
                  <a:t>, where </a:t>
                </a:r>
                <a14:m>
                  <m:oMath xmlns:m="http://schemas.openxmlformats.org/officeDocument/2006/math">
                    <m:sSub>
                      <m:sSubPr>
                        <m:ctrlPr>
                          <a:rPr lang="en-GB" sz="1700" i="1">
                            <a:latin typeface="Cambria Math" panose="02040503050406030204" pitchFamily="18" charset="0"/>
                          </a:rPr>
                        </m:ctrlPr>
                      </m:sSubPr>
                      <m:e>
                        <m:r>
                          <a:rPr lang="en-GB" sz="1700" i="1">
                            <a:latin typeface="Cambria Math" panose="02040503050406030204" pitchFamily="18" charset="0"/>
                            <a:ea typeface="Cambria Math" panose="02040503050406030204" pitchFamily="18" charset="0"/>
                          </a:rPr>
                          <m:t>𝜇</m:t>
                        </m:r>
                      </m:e>
                      <m:sub>
                        <m:r>
                          <a:rPr lang="en-US" sz="1700" b="0" i="1">
                            <a:latin typeface="Cambria Math" panose="02040503050406030204" pitchFamily="18" charset="0"/>
                          </a:rPr>
                          <m:t>𝑠</m:t>
                        </m:r>
                      </m:sub>
                    </m:sSub>
                  </m:oMath>
                </a14:m>
                <a:r>
                  <a:rPr lang="en-US" sz="1700" dirty="0"/>
                  <a:t> is the coefficient of static friction and </a:t>
                </a:r>
                <a14:m>
                  <m:oMath xmlns:m="http://schemas.openxmlformats.org/officeDocument/2006/math">
                    <m:sSub>
                      <m:sSubPr>
                        <m:ctrlPr>
                          <a:rPr lang="en-GB" sz="1700" i="1">
                            <a:latin typeface="Cambria Math" panose="02040503050406030204" pitchFamily="18" charset="0"/>
                          </a:rPr>
                        </m:ctrlPr>
                      </m:sSubPr>
                      <m:e>
                        <m:r>
                          <a:rPr lang="en-GB" sz="1700" i="1">
                            <a:latin typeface="Cambria Math" panose="02040503050406030204" pitchFamily="18" charset="0"/>
                            <a:ea typeface="Cambria Math" panose="02040503050406030204" pitchFamily="18" charset="0"/>
                          </a:rPr>
                          <m:t>𝜇</m:t>
                        </m:r>
                      </m:e>
                      <m:sub>
                        <m:r>
                          <a:rPr lang="en-US" sz="1700" i="1">
                            <a:latin typeface="Cambria Math" panose="02040503050406030204" pitchFamily="18" charset="0"/>
                          </a:rPr>
                          <m:t>𝑘</m:t>
                        </m:r>
                      </m:sub>
                    </m:sSub>
                  </m:oMath>
                </a14:m>
                <a:r>
                  <a:rPr lang="en-US" sz="1700" dirty="0"/>
                  <a:t> is the coefficient dynamic/kinetic friction.</a:t>
                </a:r>
                <a:endParaRPr lang="en-GB" sz="1700" i="1" dirty="0">
                  <a:latin typeface="Cambria Math" panose="02040503050406030204" pitchFamily="18" charset="0"/>
                </a:endParaRPr>
              </a:p>
              <a:p>
                <a:pPr marL="0" indent="0">
                  <a:buNone/>
                </a:pPr>
                <a:endParaRPr lang="en-GB" sz="17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1700" i="1">
                              <a:latin typeface="Cambria Math" panose="02040503050406030204" pitchFamily="18" charset="0"/>
                            </a:rPr>
                          </m:ctrlPr>
                        </m:sSubPr>
                        <m:e>
                          <m:r>
                            <a:rPr lang="en-US" sz="1700" i="1">
                              <a:latin typeface="Cambria Math" panose="02040503050406030204" pitchFamily="18" charset="0"/>
                            </a:rPr>
                            <m:t>𝐹</m:t>
                          </m:r>
                        </m:e>
                        <m:sub>
                          <m:r>
                            <a:rPr lang="en-US" sz="1700" b="0" i="1">
                              <a:latin typeface="Cambria Math" panose="02040503050406030204" pitchFamily="18" charset="0"/>
                            </a:rPr>
                            <m:t>𝑓𝑟𝑖𝑐𝑡𝑖𝑜𝑛</m:t>
                          </m:r>
                        </m:sub>
                      </m:sSub>
                      <m:r>
                        <a:rPr lang="en-GB" sz="1700" i="1">
                          <a:latin typeface="Cambria Math" panose="02040503050406030204" pitchFamily="18" charset="0"/>
                        </a:rPr>
                        <m:t>=</m:t>
                      </m:r>
                      <m:r>
                        <a:rPr lang="en-GB" sz="1700" i="1">
                          <a:latin typeface="Cambria Math" panose="02040503050406030204" pitchFamily="18" charset="0"/>
                          <a:ea typeface="Cambria Math" panose="02040503050406030204" pitchFamily="18" charset="0"/>
                        </a:rPr>
                        <m:t>𝜇</m:t>
                      </m:r>
                      <m:r>
                        <a:rPr lang="en-GB" sz="1700" i="1">
                          <a:latin typeface="Cambria Math" panose="02040503050406030204" pitchFamily="18" charset="0"/>
                          <a:ea typeface="Cambria Math" panose="02040503050406030204" pitchFamily="18" charset="0"/>
                        </a:rPr>
                        <m:t>.</m:t>
                      </m:r>
                      <m:sSub>
                        <m:sSubPr>
                          <m:ctrlPr>
                            <a:rPr lang="en-GB" sz="1700" i="1">
                              <a:latin typeface="Cambria Math" panose="02040503050406030204" pitchFamily="18" charset="0"/>
                            </a:rPr>
                          </m:ctrlPr>
                        </m:sSubPr>
                        <m:e>
                          <m:r>
                            <a:rPr lang="en-US" sz="1700" b="0" i="1">
                              <a:latin typeface="Cambria Math" panose="02040503050406030204" pitchFamily="18" charset="0"/>
                            </a:rPr>
                            <m:t>𝐹</m:t>
                          </m:r>
                        </m:e>
                        <m:sub>
                          <m:r>
                            <a:rPr lang="en-US" sz="1700" b="0" i="1">
                              <a:latin typeface="Cambria Math" panose="02040503050406030204" pitchFamily="18" charset="0"/>
                            </a:rPr>
                            <m:t>𝑛𝑜𝑟𝑚𝑎𝑙</m:t>
                          </m:r>
                        </m:sub>
                      </m:sSub>
                    </m:oMath>
                  </m:oMathPara>
                </a14:m>
                <a:endParaRPr lang="en-US" sz="17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1700" i="1">
                              <a:latin typeface="Cambria Math" panose="02040503050406030204" pitchFamily="18" charset="0"/>
                            </a:rPr>
                          </m:ctrlPr>
                        </m:sSubPr>
                        <m:e>
                          <m:r>
                            <a:rPr lang="en-US" sz="1700" i="1">
                              <a:latin typeface="Cambria Math" panose="02040503050406030204" pitchFamily="18" charset="0"/>
                            </a:rPr>
                            <m:t>𝐹</m:t>
                          </m:r>
                        </m:e>
                        <m:sub>
                          <m:r>
                            <a:rPr lang="en-US" sz="1700" i="1">
                              <a:latin typeface="Cambria Math" panose="02040503050406030204" pitchFamily="18" charset="0"/>
                            </a:rPr>
                            <m:t>𝑓𝑟𝑖𝑐𝑡𝑖𝑜𝑛</m:t>
                          </m:r>
                        </m:sub>
                      </m:sSub>
                      <m:r>
                        <a:rPr lang="en-GB" sz="1700" i="1">
                          <a:latin typeface="Cambria Math" panose="02040503050406030204" pitchFamily="18" charset="0"/>
                        </a:rPr>
                        <m:t>=</m:t>
                      </m:r>
                      <m:r>
                        <a:rPr lang="en-GB" sz="1700" i="1">
                          <a:latin typeface="Cambria Math" panose="02040503050406030204" pitchFamily="18" charset="0"/>
                          <a:ea typeface="Cambria Math" panose="02040503050406030204" pitchFamily="18" charset="0"/>
                        </a:rPr>
                        <m:t>𝜇</m:t>
                      </m:r>
                      <m:r>
                        <a:rPr lang="en-GB" sz="1700" i="1">
                          <a:latin typeface="Cambria Math" panose="02040503050406030204" pitchFamily="18" charset="0"/>
                          <a:ea typeface="Cambria Math" panose="02040503050406030204" pitchFamily="18" charset="0"/>
                        </a:rPr>
                        <m:t>.</m:t>
                      </m:r>
                      <m:r>
                        <a:rPr lang="en-GB" sz="1700" i="1">
                          <a:latin typeface="Cambria Math" panose="02040503050406030204" pitchFamily="18" charset="0"/>
                          <a:ea typeface="Cambria Math" panose="02040503050406030204" pitchFamily="18" charset="0"/>
                        </a:rPr>
                        <m:t>𝑚𝑔</m:t>
                      </m:r>
                      <m:r>
                        <a:rPr lang="en-GB" sz="1700" i="1">
                          <a:latin typeface="Cambria Math" panose="02040503050406030204" pitchFamily="18" charset="0"/>
                          <a:ea typeface="Cambria Math" panose="02040503050406030204" pitchFamily="18" charset="0"/>
                        </a:rPr>
                        <m:t>.</m:t>
                      </m:r>
                      <m:r>
                        <a:rPr lang="en-GB" sz="1700" i="1">
                          <a:latin typeface="Cambria Math" panose="02040503050406030204" pitchFamily="18" charset="0"/>
                          <a:ea typeface="Cambria Math" panose="02040503050406030204" pitchFamily="18" charset="0"/>
                        </a:rPr>
                        <m:t>𝑐𝑜𝑠</m:t>
                      </m:r>
                      <m:r>
                        <a:rPr lang="en-GB" sz="1700" i="1">
                          <a:latin typeface="Cambria Math" panose="02040503050406030204" pitchFamily="18" charset="0"/>
                          <a:ea typeface="Cambria Math" panose="02040503050406030204" pitchFamily="18" charset="0"/>
                        </a:rPr>
                        <m:t>𝜃</m:t>
                      </m:r>
                    </m:oMath>
                  </m:oMathPara>
                </a14:m>
                <a:endParaRPr lang="fr-FR" sz="1700" dirty="0"/>
              </a:p>
              <a:p>
                <a:endParaRPr lang="fr-FR" sz="1700" dirty="0"/>
              </a:p>
              <a:p>
                <a:r>
                  <a:rPr lang="en-US" sz="1700" dirty="0"/>
                  <a:t>Example values of 𝜇</a:t>
                </a:r>
              </a:p>
              <a:p>
                <a:pPr lvl="1"/>
                <a:r>
                  <a:rPr lang="en-US" sz="1700" dirty="0"/>
                  <a:t>Steel on PTFE: 0.18</a:t>
                </a:r>
              </a:p>
              <a:p>
                <a:pPr lvl="1"/>
                <a:r>
                  <a:rPr lang="en-US" sz="1700" dirty="0"/>
                  <a:t>Steel on brass: 0.24</a:t>
                </a:r>
              </a:p>
              <a:p>
                <a:pPr lvl="1"/>
                <a:r>
                  <a:rPr lang="en-US" sz="1700" dirty="0"/>
                  <a:t>Steel on steel: 0.65</a:t>
                </a:r>
              </a:p>
              <a:p>
                <a:endParaRPr lang="en-US" sz="17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055715" y="2508105"/>
                <a:ext cx="5040285" cy="3632493"/>
              </a:xfrm>
              <a:blipFill>
                <a:blip r:embed="rId3"/>
                <a:stretch>
                  <a:fillRect l="-605" t="-1007" r="-1209"/>
                </a:stretch>
              </a:blipFill>
            </p:spPr>
            <p:txBody>
              <a:bodyPr/>
              <a:lstStyle/>
              <a:p>
                <a:r>
                  <a:rPr lang="en-GB">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05083" y="774285"/>
            <a:ext cx="4072288" cy="2581173"/>
          </a:xfrm>
          <a:prstGeom prst="rect">
            <a:avLst/>
          </a:prstGeom>
        </p:spPr>
      </p:pic>
      <p:sp>
        <p:nvSpPr>
          <p:cNvPr id="4" name="Date Placeholder 3"/>
          <p:cNvSpPr>
            <a:spLocks noGrp="1"/>
          </p:cNvSpPr>
          <p:nvPr>
            <p:ph type="dt" sz="half" idx="10"/>
          </p:nvPr>
        </p:nvSpPr>
        <p:spPr>
          <a:xfrm>
            <a:off x="841248" y="6492240"/>
            <a:ext cx="2743200" cy="365125"/>
          </a:xfrm>
        </p:spPr>
        <p:txBody>
          <a:bodyPr>
            <a:normAutofit/>
          </a:bodyPr>
          <a:lstStyle/>
          <a:p>
            <a:pPr>
              <a:spcAft>
                <a:spcPts val="600"/>
              </a:spcAft>
            </a:pPr>
            <a:fld id="{1E985CE7-BA56-4584-9628-CEB6D25CDEF4}" type="datetime1">
              <a:rPr lang="en-US" smtClean="0"/>
              <a:pPr>
                <a:spcAft>
                  <a:spcPts val="600"/>
                </a:spcAft>
              </a:pPr>
              <a:t>5/31/2023</a:t>
            </a:fld>
            <a:endParaRPr lang="en-US"/>
          </a:p>
        </p:txBody>
      </p:sp>
      <p:sp>
        <p:nvSpPr>
          <p:cNvPr id="3" name="Footer Placeholder 2"/>
          <p:cNvSpPr>
            <a:spLocks noGrp="1"/>
          </p:cNvSpPr>
          <p:nvPr>
            <p:ph type="ftr" sz="quarter" idx="11"/>
          </p:nvPr>
        </p:nvSpPr>
        <p:spPr>
          <a:xfrm>
            <a:off x="4038600" y="6492240"/>
            <a:ext cx="4114800" cy="365125"/>
          </a:xfrm>
        </p:spPr>
        <p:txBody>
          <a:bodyPr>
            <a:normAutofit/>
          </a:bodyPr>
          <a:lstStyle/>
          <a:p>
            <a:pPr>
              <a:spcAft>
                <a:spcPts val="600"/>
              </a:spcAft>
            </a:pPr>
            <a:r>
              <a:rPr lang="en-GB"/>
              <a:t>ELEC2208 – Power Electronics and Drives</a:t>
            </a:r>
            <a:endParaRPr lang="en-US"/>
          </a:p>
        </p:txBody>
      </p:sp>
      <p:sp>
        <p:nvSpPr>
          <p:cNvPr id="45" name="TextBox 44">
            <a:extLst>
              <a:ext uri="{FF2B5EF4-FFF2-40B4-BE49-F238E27FC236}">
                <a16:creationId xmlns:a16="http://schemas.microsoft.com/office/drawing/2014/main" id="{5F5D506E-13F8-4D93-893D-2C4740312BCC}"/>
              </a:ext>
            </a:extLst>
          </p:cNvPr>
          <p:cNvSpPr txBox="1"/>
          <p:nvPr/>
        </p:nvSpPr>
        <p:spPr>
          <a:xfrm>
            <a:off x="8482604" y="3590118"/>
            <a:ext cx="333746" cy="369332"/>
          </a:xfrm>
          <a:prstGeom prst="rect">
            <a:avLst/>
          </a:prstGeom>
          <a:noFill/>
        </p:spPr>
        <p:txBody>
          <a:bodyPr wrap="none" rtlCol="0">
            <a:spAutoFit/>
          </a:bodyPr>
          <a:lstStyle/>
          <a:p>
            <a:r>
              <a:rPr lang="en-GB" b="1" dirty="0">
                <a:solidFill>
                  <a:srgbClr val="00B050"/>
                </a:solidFill>
              </a:rPr>
              <a:t>N</a:t>
            </a:r>
          </a:p>
        </p:txBody>
      </p:sp>
      <p:grpSp>
        <p:nvGrpSpPr>
          <p:cNvPr id="65" name="Group 64">
            <a:extLst>
              <a:ext uri="{FF2B5EF4-FFF2-40B4-BE49-F238E27FC236}">
                <a16:creationId xmlns:a16="http://schemas.microsoft.com/office/drawing/2014/main" id="{04EBA0BC-79E1-48F5-8D0B-99D3E5412447}"/>
              </a:ext>
            </a:extLst>
          </p:cNvPr>
          <p:cNvGrpSpPr/>
          <p:nvPr/>
        </p:nvGrpSpPr>
        <p:grpSpPr>
          <a:xfrm>
            <a:off x="5774967" y="3926924"/>
            <a:ext cx="1738233" cy="1188560"/>
            <a:chOff x="5208434" y="4764905"/>
            <a:chExt cx="1738233" cy="1188560"/>
          </a:xfrm>
        </p:grpSpPr>
        <p:grpSp>
          <p:nvGrpSpPr>
            <p:cNvPr id="54" name="Group 53">
              <a:extLst>
                <a:ext uri="{FF2B5EF4-FFF2-40B4-BE49-F238E27FC236}">
                  <a16:creationId xmlns:a16="http://schemas.microsoft.com/office/drawing/2014/main" id="{C8379B59-9302-4E2B-AF2B-F45F9C62BB04}"/>
                </a:ext>
              </a:extLst>
            </p:cNvPr>
            <p:cNvGrpSpPr/>
            <p:nvPr/>
          </p:nvGrpSpPr>
          <p:grpSpPr>
            <a:xfrm>
              <a:off x="5208434" y="4764905"/>
              <a:ext cx="1622597" cy="1188560"/>
              <a:chOff x="4504338" y="4306907"/>
              <a:chExt cx="1354781" cy="868759"/>
            </a:xfrm>
          </p:grpSpPr>
          <p:sp>
            <p:nvSpPr>
              <p:cNvPr id="55" name="Pie 16">
                <a:extLst>
                  <a:ext uri="{FF2B5EF4-FFF2-40B4-BE49-F238E27FC236}">
                    <a16:creationId xmlns:a16="http://schemas.microsoft.com/office/drawing/2014/main" id="{C6C753A2-4B9E-41BE-BBAA-EFEA14845A19}"/>
                  </a:ext>
                </a:extLst>
              </p:cNvPr>
              <p:cNvSpPr/>
              <p:nvPr/>
            </p:nvSpPr>
            <p:spPr>
              <a:xfrm rot="10800000" flipV="1">
                <a:off x="4504338" y="4306907"/>
                <a:ext cx="1344664" cy="868759"/>
              </a:xfrm>
              <a:prstGeom prst="pie">
                <a:avLst>
                  <a:gd name="adj1" fmla="val 10798131"/>
                  <a:gd name="adj2" fmla="val 1264577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6" name="TextBox 55">
                <a:extLst>
                  <a:ext uri="{FF2B5EF4-FFF2-40B4-BE49-F238E27FC236}">
                    <a16:creationId xmlns:a16="http://schemas.microsoft.com/office/drawing/2014/main" id="{77AE3603-3728-4DAE-B9A4-B897C60D6C1E}"/>
                  </a:ext>
                </a:extLst>
              </p:cNvPr>
              <p:cNvSpPr txBox="1"/>
              <p:nvPr/>
            </p:nvSpPr>
            <p:spPr>
              <a:xfrm>
                <a:off x="5546213" y="4501903"/>
                <a:ext cx="312906" cy="369331"/>
              </a:xfrm>
              <a:prstGeom prst="rect">
                <a:avLst/>
              </a:prstGeom>
              <a:noFill/>
            </p:spPr>
            <p:txBody>
              <a:bodyPr wrap="square" rtlCol="0">
                <a:spAutoFit/>
              </a:bodyPr>
              <a:lstStyle/>
              <a:p>
                <a:r>
                  <a:rPr lang="el-GR" dirty="0"/>
                  <a:t>θ</a:t>
                </a:r>
                <a:endParaRPr lang="en-GB" dirty="0"/>
              </a:p>
            </p:txBody>
          </p:sp>
        </p:grpSp>
        <p:grpSp>
          <p:nvGrpSpPr>
            <p:cNvPr id="64" name="Group 63">
              <a:extLst>
                <a:ext uri="{FF2B5EF4-FFF2-40B4-BE49-F238E27FC236}">
                  <a16:creationId xmlns:a16="http://schemas.microsoft.com/office/drawing/2014/main" id="{8F969A99-5666-4E7C-A1AD-1DE275E140F5}"/>
                </a:ext>
              </a:extLst>
            </p:cNvPr>
            <p:cNvGrpSpPr/>
            <p:nvPr/>
          </p:nvGrpSpPr>
          <p:grpSpPr>
            <a:xfrm>
              <a:off x="5887484" y="4857121"/>
              <a:ext cx="1059183" cy="679846"/>
              <a:chOff x="5887484" y="4857121"/>
              <a:chExt cx="1059183" cy="679846"/>
            </a:xfrm>
          </p:grpSpPr>
          <p:sp>
            <p:nvSpPr>
              <p:cNvPr id="57" name="Arrow: Curved Right 56">
                <a:extLst>
                  <a:ext uri="{FF2B5EF4-FFF2-40B4-BE49-F238E27FC236}">
                    <a16:creationId xmlns:a16="http://schemas.microsoft.com/office/drawing/2014/main" id="{3A9E9671-054F-4A6A-8EF3-C409BC40C79A}"/>
                  </a:ext>
                </a:extLst>
              </p:cNvPr>
              <p:cNvSpPr/>
              <p:nvPr/>
            </p:nvSpPr>
            <p:spPr>
              <a:xfrm rot="10800000" flipH="1">
                <a:off x="5887484" y="5099798"/>
                <a:ext cx="202596" cy="43716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8" name="Straight Arrow Connector 57">
                <a:extLst>
                  <a:ext uri="{FF2B5EF4-FFF2-40B4-BE49-F238E27FC236}">
                    <a16:creationId xmlns:a16="http://schemas.microsoft.com/office/drawing/2014/main" id="{EE127336-8BA3-444C-81B1-6BFAC2F14050}"/>
                  </a:ext>
                </a:extLst>
              </p:cNvPr>
              <p:cNvCxnSpPr>
                <a:cxnSpLocks/>
              </p:cNvCxnSpPr>
              <p:nvPr/>
            </p:nvCxnSpPr>
            <p:spPr>
              <a:xfrm>
                <a:off x="6015155" y="5362697"/>
                <a:ext cx="931512" cy="0"/>
              </a:xfrm>
              <a:prstGeom prst="straightConnector1">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3E35D1C-E150-46E0-ACF6-6D418916DA96}"/>
                  </a:ext>
                </a:extLst>
              </p:cNvPr>
              <p:cNvCxnSpPr>
                <a:cxnSpLocks/>
              </p:cNvCxnSpPr>
              <p:nvPr/>
            </p:nvCxnSpPr>
            <p:spPr>
              <a:xfrm flipV="1">
                <a:off x="6035185" y="4857121"/>
                <a:ext cx="836706" cy="493085"/>
              </a:xfrm>
              <a:prstGeom prst="straightConnector1">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66" name="TextBox 65">
            <a:extLst>
              <a:ext uri="{FF2B5EF4-FFF2-40B4-BE49-F238E27FC236}">
                <a16:creationId xmlns:a16="http://schemas.microsoft.com/office/drawing/2014/main" id="{3F9AF64F-DAC2-4414-A333-4EA6D60287DD}"/>
              </a:ext>
            </a:extLst>
          </p:cNvPr>
          <p:cNvSpPr txBox="1"/>
          <p:nvPr/>
        </p:nvSpPr>
        <p:spPr>
          <a:xfrm>
            <a:off x="6287191" y="3681222"/>
            <a:ext cx="1318951" cy="369332"/>
          </a:xfrm>
          <a:prstGeom prst="rect">
            <a:avLst/>
          </a:prstGeom>
          <a:noFill/>
        </p:spPr>
        <p:txBody>
          <a:bodyPr wrap="none" rtlCol="0">
            <a:spAutoFit/>
          </a:bodyPr>
          <a:lstStyle/>
          <a:p>
            <a:r>
              <a:rPr lang="en-GB" dirty="0"/>
              <a:t>90° rotation</a:t>
            </a:r>
          </a:p>
        </p:txBody>
      </p:sp>
      <p:sp>
        <p:nvSpPr>
          <p:cNvPr id="67" name="Rectangle 66">
            <a:extLst>
              <a:ext uri="{FF2B5EF4-FFF2-40B4-BE49-F238E27FC236}">
                <a16:creationId xmlns:a16="http://schemas.microsoft.com/office/drawing/2014/main" id="{009D4D79-CA1D-4197-8C23-6655D7FAE318}"/>
              </a:ext>
            </a:extLst>
          </p:cNvPr>
          <p:cNvSpPr/>
          <p:nvPr/>
        </p:nvSpPr>
        <p:spPr>
          <a:xfrm>
            <a:off x="6273800" y="3671049"/>
            <a:ext cx="1358137" cy="11032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Connector: Elbow 70">
            <a:extLst>
              <a:ext uri="{FF2B5EF4-FFF2-40B4-BE49-F238E27FC236}">
                <a16:creationId xmlns:a16="http://schemas.microsoft.com/office/drawing/2014/main" id="{27A49BBA-F06D-4EB0-87DF-56431CDA1570}"/>
              </a:ext>
            </a:extLst>
          </p:cNvPr>
          <p:cNvCxnSpPr>
            <a:cxnSpLocks/>
          </p:cNvCxnSpPr>
          <p:nvPr/>
        </p:nvCxnSpPr>
        <p:spPr>
          <a:xfrm rot="16200000" flipV="1">
            <a:off x="6738575" y="5073753"/>
            <a:ext cx="767709" cy="351524"/>
          </a:xfrm>
          <a:prstGeom prst="bentConnector4">
            <a:avLst>
              <a:gd name="adj1" fmla="val 8849"/>
              <a:gd name="adj2" fmla="val 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96321AA-C3D1-4348-B6CB-4207FA557644}"/>
              </a:ext>
            </a:extLst>
          </p:cNvPr>
          <p:cNvCxnSpPr>
            <a:cxnSpLocks/>
          </p:cNvCxnSpPr>
          <p:nvPr/>
        </p:nvCxnSpPr>
        <p:spPr>
          <a:xfrm flipV="1">
            <a:off x="6971140" y="3865889"/>
            <a:ext cx="3571553" cy="20606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27086B8-2669-462E-9F01-8B6803D03938}"/>
              </a:ext>
            </a:extLst>
          </p:cNvPr>
          <p:cNvCxnSpPr>
            <a:cxnSpLocks/>
          </p:cNvCxnSpPr>
          <p:nvPr/>
        </p:nvCxnSpPr>
        <p:spPr>
          <a:xfrm flipV="1">
            <a:off x="6946666" y="5926580"/>
            <a:ext cx="4389121" cy="63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65BCFDDF-E239-4046-B8A0-44F30F540569}"/>
              </a:ext>
            </a:extLst>
          </p:cNvPr>
          <p:cNvGrpSpPr/>
          <p:nvPr/>
        </p:nvGrpSpPr>
        <p:grpSpPr>
          <a:xfrm>
            <a:off x="6250017" y="5313367"/>
            <a:ext cx="1622597" cy="1188560"/>
            <a:chOff x="4504338" y="4306907"/>
            <a:chExt cx="1354781" cy="868759"/>
          </a:xfrm>
        </p:grpSpPr>
        <p:sp>
          <p:nvSpPr>
            <p:cNvPr id="94" name="Pie 16">
              <a:extLst>
                <a:ext uri="{FF2B5EF4-FFF2-40B4-BE49-F238E27FC236}">
                  <a16:creationId xmlns:a16="http://schemas.microsoft.com/office/drawing/2014/main" id="{AF9F4BA6-1B18-463D-90FB-8A373D7B1044}"/>
                </a:ext>
              </a:extLst>
            </p:cNvPr>
            <p:cNvSpPr/>
            <p:nvPr/>
          </p:nvSpPr>
          <p:spPr>
            <a:xfrm rot="10800000" flipV="1">
              <a:off x="4504338" y="4306907"/>
              <a:ext cx="1344664" cy="868759"/>
            </a:xfrm>
            <a:prstGeom prst="pie">
              <a:avLst>
                <a:gd name="adj1" fmla="val 10798131"/>
                <a:gd name="adj2" fmla="val 1264577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5" name="TextBox 94">
              <a:extLst>
                <a:ext uri="{FF2B5EF4-FFF2-40B4-BE49-F238E27FC236}">
                  <a16:creationId xmlns:a16="http://schemas.microsoft.com/office/drawing/2014/main" id="{5613E61A-3336-40BA-996E-0351F4772EC3}"/>
                </a:ext>
              </a:extLst>
            </p:cNvPr>
            <p:cNvSpPr txBox="1"/>
            <p:nvPr/>
          </p:nvSpPr>
          <p:spPr>
            <a:xfrm>
              <a:off x="5546213" y="4501903"/>
              <a:ext cx="312906" cy="369331"/>
            </a:xfrm>
            <a:prstGeom prst="rect">
              <a:avLst/>
            </a:prstGeom>
            <a:noFill/>
          </p:spPr>
          <p:txBody>
            <a:bodyPr wrap="square" rtlCol="0">
              <a:spAutoFit/>
            </a:bodyPr>
            <a:lstStyle/>
            <a:p>
              <a:r>
                <a:rPr lang="el-GR" dirty="0"/>
                <a:t>θ</a:t>
              </a:r>
              <a:endParaRPr lang="en-GB" dirty="0"/>
            </a:p>
          </p:txBody>
        </p:sp>
      </p:grpSp>
      <p:sp>
        <p:nvSpPr>
          <p:cNvPr id="96" name="Rectangle 95">
            <a:extLst>
              <a:ext uri="{FF2B5EF4-FFF2-40B4-BE49-F238E27FC236}">
                <a16:creationId xmlns:a16="http://schemas.microsoft.com/office/drawing/2014/main" id="{1B1A997B-B158-40BD-ABA9-4C546FEBBF06}"/>
              </a:ext>
            </a:extLst>
          </p:cNvPr>
          <p:cNvSpPr/>
          <p:nvPr/>
        </p:nvSpPr>
        <p:spPr>
          <a:xfrm rot="19800000">
            <a:off x="7669415" y="4264754"/>
            <a:ext cx="2370363" cy="5128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7" name="Straight Arrow Connector 96">
            <a:extLst>
              <a:ext uri="{FF2B5EF4-FFF2-40B4-BE49-F238E27FC236}">
                <a16:creationId xmlns:a16="http://schemas.microsoft.com/office/drawing/2014/main" id="{331099BB-9FE8-4568-A0F3-986D0C73CD5D}"/>
              </a:ext>
            </a:extLst>
          </p:cNvPr>
          <p:cNvCxnSpPr>
            <a:cxnSpLocks/>
          </p:cNvCxnSpPr>
          <p:nvPr/>
        </p:nvCxnSpPr>
        <p:spPr>
          <a:xfrm>
            <a:off x="8338091" y="3646968"/>
            <a:ext cx="566091" cy="933240"/>
          </a:xfrm>
          <a:prstGeom prst="straightConnector1">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AC4B582-DA04-473A-8B00-0ADB1C091D8E}"/>
              </a:ext>
            </a:extLst>
          </p:cNvPr>
          <p:cNvCxnSpPr>
            <a:cxnSpLocks/>
          </p:cNvCxnSpPr>
          <p:nvPr/>
        </p:nvCxnSpPr>
        <p:spPr>
          <a:xfrm flipH="1">
            <a:off x="8961822" y="5470334"/>
            <a:ext cx="442038" cy="22741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1E9161D5-FC83-4A71-8E96-D61121BDC402}"/>
                  </a:ext>
                </a:extLst>
              </p:cNvPr>
              <p:cNvSpPr txBox="1"/>
              <p:nvPr/>
            </p:nvSpPr>
            <p:spPr>
              <a:xfrm>
                <a:off x="9160468" y="4815989"/>
                <a:ext cx="13965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dirty="0" smtClean="0">
                          <a:solidFill>
                            <a:srgbClr val="00B050"/>
                          </a:solidFill>
                          <a:latin typeface="Cambria Math" panose="02040503050406030204" pitchFamily="18" charset="0"/>
                        </a:rPr>
                        <m:t>𝒎𝒈</m:t>
                      </m:r>
                      <m:r>
                        <a:rPr lang="en-GB" b="1" i="1" dirty="0" smtClean="0">
                          <a:solidFill>
                            <a:srgbClr val="00B050"/>
                          </a:solidFill>
                          <a:latin typeface="Cambria Math" panose="02040503050406030204" pitchFamily="18" charset="0"/>
                        </a:rPr>
                        <m:t>.</m:t>
                      </m:r>
                      <m:r>
                        <a:rPr lang="en-GB" b="1" i="1" dirty="0" smtClean="0">
                          <a:solidFill>
                            <a:srgbClr val="00B050"/>
                          </a:solidFill>
                          <a:latin typeface="Cambria Math" panose="02040503050406030204" pitchFamily="18" charset="0"/>
                        </a:rPr>
                        <m:t>𝒄𝒐𝒔</m:t>
                      </m:r>
                      <m:r>
                        <a:rPr lang="en-GB" b="1" i="1" dirty="0" smtClean="0">
                          <a:solidFill>
                            <a:srgbClr val="00B050"/>
                          </a:solidFill>
                          <a:latin typeface="Cambria Math" panose="02040503050406030204" pitchFamily="18" charset="0"/>
                        </a:rPr>
                        <m:t>⁡(</m:t>
                      </m:r>
                      <m:r>
                        <a:rPr lang="en-GB" b="1" i="1" dirty="0" smtClean="0">
                          <a:solidFill>
                            <a:srgbClr val="00B050"/>
                          </a:solidFill>
                          <a:latin typeface="Cambria Math" panose="02040503050406030204" pitchFamily="18" charset="0"/>
                        </a:rPr>
                        <m:t>𝜽</m:t>
                      </m:r>
                      <m:r>
                        <a:rPr lang="en-GB" b="1" i="1" dirty="0" smtClean="0">
                          <a:solidFill>
                            <a:srgbClr val="00B050"/>
                          </a:solidFill>
                          <a:latin typeface="Cambria Math" panose="02040503050406030204" pitchFamily="18" charset="0"/>
                        </a:rPr>
                        <m:t>)</m:t>
                      </m:r>
                    </m:oMath>
                  </m:oMathPara>
                </a14:m>
                <a:endParaRPr lang="en-GB" b="1" dirty="0">
                  <a:solidFill>
                    <a:srgbClr val="00B050"/>
                  </a:solidFill>
                </a:endParaRPr>
              </a:p>
            </p:txBody>
          </p:sp>
        </mc:Choice>
        <mc:Fallback xmlns="">
          <p:sp>
            <p:nvSpPr>
              <p:cNvPr id="102" name="TextBox 101">
                <a:extLst>
                  <a:ext uri="{FF2B5EF4-FFF2-40B4-BE49-F238E27FC236}">
                    <a16:creationId xmlns:a16="http://schemas.microsoft.com/office/drawing/2014/main" id="{1E9161D5-FC83-4A71-8E96-D61121BDC402}"/>
                  </a:ext>
                </a:extLst>
              </p:cNvPr>
              <p:cNvSpPr txBox="1">
                <a:spLocks noRot="1" noChangeAspect="1" noMove="1" noResize="1" noEditPoints="1" noAdjustHandles="1" noChangeArrowheads="1" noChangeShapeType="1" noTextEdit="1"/>
              </p:cNvSpPr>
              <p:nvPr/>
            </p:nvSpPr>
            <p:spPr>
              <a:xfrm>
                <a:off x="9160468" y="4815989"/>
                <a:ext cx="1396536" cy="369332"/>
              </a:xfrm>
              <a:prstGeom prst="rect">
                <a:avLst/>
              </a:prstGeom>
              <a:blipFill>
                <a:blip r:embed="rId5"/>
                <a:stretch>
                  <a:fillRect b="-13115"/>
                </a:stretch>
              </a:blipFill>
            </p:spPr>
            <p:txBody>
              <a:bodyPr/>
              <a:lstStyle/>
              <a:p>
                <a:r>
                  <a:rPr lang="en-GB">
                    <a:noFill/>
                  </a:rPr>
                  <a:t> </a:t>
                </a:r>
              </a:p>
            </p:txBody>
          </p:sp>
        </mc:Fallback>
      </mc:AlternateContent>
      <p:cxnSp>
        <p:nvCxnSpPr>
          <p:cNvPr id="103" name="Straight Arrow Connector 102">
            <a:extLst>
              <a:ext uri="{FF2B5EF4-FFF2-40B4-BE49-F238E27FC236}">
                <a16:creationId xmlns:a16="http://schemas.microsoft.com/office/drawing/2014/main" id="{D9A7802F-DB8F-4EDA-B6CD-7771621D7F9D}"/>
              </a:ext>
            </a:extLst>
          </p:cNvPr>
          <p:cNvCxnSpPr>
            <a:cxnSpLocks/>
          </p:cNvCxnSpPr>
          <p:nvPr/>
        </p:nvCxnSpPr>
        <p:spPr>
          <a:xfrm>
            <a:off x="8897989" y="4580208"/>
            <a:ext cx="0" cy="114044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3160A65-90EF-411F-A74A-9499C70B03AE}"/>
                  </a:ext>
                </a:extLst>
              </p:cNvPr>
              <p:cNvSpPr txBox="1"/>
              <p:nvPr/>
            </p:nvSpPr>
            <p:spPr>
              <a:xfrm>
                <a:off x="8326016" y="5101002"/>
                <a:ext cx="6078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dirty="0" smtClean="0">
                          <a:solidFill>
                            <a:srgbClr val="C00000"/>
                          </a:solidFill>
                          <a:latin typeface="Cambria Math" panose="02040503050406030204" pitchFamily="18" charset="0"/>
                        </a:rPr>
                        <m:t>𝒎𝒈</m:t>
                      </m:r>
                    </m:oMath>
                  </m:oMathPara>
                </a14:m>
                <a:endParaRPr lang="en-GB" b="1" dirty="0">
                  <a:solidFill>
                    <a:srgbClr val="C00000"/>
                  </a:solidFill>
                </a:endParaRPr>
              </a:p>
            </p:txBody>
          </p:sp>
        </mc:Choice>
        <mc:Fallback xmlns="">
          <p:sp>
            <p:nvSpPr>
              <p:cNvPr id="104" name="TextBox 103">
                <a:extLst>
                  <a:ext uri="{FF2B5EF4-FFF2-40B4-BE49-F238E27FC236}">
                    <a16:creationId xmlns:a16="http://schemas.microsoft.com/office/drawing/2014/main" id="{43160A65-90EF-411F-A74A-9499C70B03AE}"/>
                  </a:ext>
                </a:extLst>
              </p:cNvPr>
              <p:cNvSpPr txBox="1">
                <a:spLocks noRot="1" noChangeAspect="1" noMove="1" noResize="1" noEditPoints="1" noAdjustHandles="1" noChangeArrowheads="1" noChangeShapeType="1" noTextEdit="1"/>
              </p:cNvSpPr>
              <p:nvPr/>
            </p:nvSpPr>
            <p:spPr>
              <a:xfrm>
                <a:off x="8326016" y="5101002"/>
                <a:ext cx="607859" cy="369332"/>
              </a:xfrm>
              <a:prstGeom prst="rect">
                <a:avLst/>
              </a:prstGeom>
              <a:blipFill>
                <a:blip r:embed="rId6"/>
                <a:stretch>
                  <a:fillRect b="-6667"/>
                </a:stretch>
              </a:blipFill>
            </p:spPr>
            <p:txBody>
              <a:bodyPr/>
              <a:lstStyle/>
              <a:p>
                <a:r>
                  <a:rPr lang="en-GB">
                    <a:noFill/>
                  </a:rPr>
                  <a:t> </a:t>
                </a:r>
              </a:p>
            </p:txBody>
          </p:sp>
        </mc:Fallback>
      </mc:AlternateContent>
      <p:cxnSp>
        <p:nvCxnSpPr>
          <p:cNvPr id="105" name="Straight Arrow Connector 104">
            <a:extLst>
              <a:ext uri="{FF2B5EF4-FFF2-40B4-BE49-F238E27FC236}">
                <a16:creationId xmlns:a16="http://schemas.microsoft.com/office/drawing/2014/main" id="{7D7AB584-6C01-4D17-A611-8C260E8DDD39}"/>
              </a:ext>
            </a:extLst>
          </p:cNvPr>
          <p:cNvCxnSpPr>
            <a:cxnSpLocks/>
          </p:cNvCxnSpPr>
          <p:nvPr/>
        </p:nvCxnSpPr>
        <p:spPr>
          <a:xfrm>
            <a:off x="8897989" y="4580208"/>
            <a:ext cx="571084" cy="895670"/>
          </a:xfrm>
          <a:prstGeom prst="straightConnector1">
            <a:avLst/>
          </a:prstGeom>
          <a:ln w="381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E4541FFE-91FF-4A08-B31C-FD7B33BAA4FF}"/>
              </a:ext>
            </a:extLst>
          </p:cNvPr>
          <p:cNvCxnSpPr/>
          <p:nvPr/>
        </p:nvCxnSpPr>
        <p:spPr>
          <a:xfrm>
            <a:off x="7631937" y="4222663"/>
            <a:ext cx="1189124" cy="6344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63851A52-7C9F-464A-B772-DFED8A719BF6}"/>
              </a:ext>
            </a:extLst>
          </p:cNvPr>
          <p:cNvGrpSpPr/>
          <p:nvPr/>
        </p:nvGrpSpPr>
        <p:grpSpPr>
          <a:xfrm rot="5400000">
            <a:off x="8106376" y="4068391"/>
            <a:ext cx="1627839" cy="1188560"/>
            <a:chOff x="4504338" y="4306907"/>
            <a:chExt cx="1359157" cy="868759"/>
          </a:xfrm>
        </p:grpSpPr>
        <p:sp>
          <p:nvSpPr>
            <p:cNvPr id="118" name="Pie 16">
              <a:extLst>
                <a:ext uri="{FF2B5EF4-FFF2-40B4-BE49-F238E27FC236}">
                  <a16:creationId xmlns:a16="http://schemas.microsoft.com/office/drawing/2014/main" id="{8B02DBF5-66F3-4CBD-8BC5-F89C4099684E}"/>
                </a:ext>
              </a:extLst>
            </p:cNvPr>
            <p:cNvSpPr/>
            <p:nvPr/>
          </p:nvSpPr>
          <p:spPr>
            <a:xfrm rot="10800000" flipV="1">
              <a:off x="4504338" y="4306907"/>
              <a:ext cx="1344664" cy="868759"/>
            </a:xfrm>
            <a:prstGeom prst="pie">
              <a:avLst>
                <a:gd name="adj1" fmla="val 10798131"/>
                <a:gd name="adj2" fmla="val 1273302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9" name="TextBox 118">
              <a:extLst>
                <a:ext uri="{FF2B5EF4-FFF2-40B4-BE49-F238E27FC236}">
                  <a16:creationId xmlns:a16="http://schemas.microsoft.com/office/drawing/2014/main" id="{8C8AD6F1-9F42-4340-BBC5-4A1FEFA361FD}"/>
                </a:ext>
              </a:extLst>
            </p:cNvPr>
            <p:cNvSpPr txBox="1"/>
            <p:nvPr/>
          </p:nvSpPr>
          <p:spPr>
            <a:xfrm rot="16200000">
              <a:off x="5515589" y="4414861"/>
              <a:ext cx="273926" cy="421887"/>
            </a:xfrm>
            <a:prstGeom prst="rect">
              <a:avLst/>
            </a:prstGeom>
            <a:noFill/>
          </p:spPr>
          <p:txBody>
            <a:bodyPr wrap="square" rtlCol="0">
              <a:spAutoFit/>
            </a:bodyPr>
            <a:lstStyle/>
            <a:p>
              <a:r>
                <a:rPr lang="el-GR" dirty="0"/>
                <a:t>θ</a:t>
              </a:r>
              <a:endParaRPr lang="en-GB" dirty="0"/>
            </a:p>
          </p:txBody>
        </p: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E6AA6C0-D07B-41F8-BB6C-FCD8F0A7A260}"/>
                  </a:ext>
                </a:extLst>
              </p:cNvPr>
              <p:cNvSpPr txBox="1"/>
              <p:nvPr/>
            </p:nvSpPr>
            <p:spPr>
              <a:xfrm>
                <a:off x="9202963" y="5455762"/>
                <a:ext cx="13805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dirty="0" smtClean="0">
                          <a:solidFill>
                            <a:srgbClr val="5B9BD5"/>
                          </a:solidFill>
                          <a:latin typeface="Cambria Math" panose="02040503050406030204" pitchFamily="18" charset="0"/>
                        </a:rPr>
                        <m:t>𝒎𝒈</m:t>
                      </m:r>
                      <m:r>
                        <a:rPr lang="en-GB" b="1" i="1" dirty="0" smtClean="0">
                          <a:solidFill>
                            <a:srgbClr val="5B9BD5"/>
                          </a:solidFill>
                          <a:latin typeface="Cambria Math" panose="02040503050406030204" pitchFamily="18" charset="0"/>
                        </a:rPr>
                        <m:t>.</m:t>
                      </m:r>
                      <m:r>
                        <a:rPr lang="en-GB" b="1" i="1" dirty="0" smtClean="0">
                          <a:solidFill>
                            <a:srgbClr val="5B9BD5"/>
                          </a:solidFill>
                          <a:latin typeface="Cambria Math" panose="02040503050406030204" pitchFamily="18" charset="0"/>
                        </a:rPr>
                        <m:t>𝒔𝒊𝒏</m:t>
                      </m:r>
                      <m:r>
                        <a:rPr lang="en-GB" b="1" i="1" dirty="0" smtClean="0">
                          <a:solidFill>
                            <a:srgbClr val="5B9BD5"/>
                          </a:solidFill>
                          <a:latin typeface="Cambria Math" panose="02040503050406030204" pitchFamily="18" charset="0"/>
                        </a:rPr>
                        <m:t>⁡(</m:t>
                      </m:r>
                      <m:r>
                        <a:rPr lang="en-GB" b="1" i="1" dirty="0" smtClean="0">
                          <a:solidFill>
                            <a:srgbClr val="5B9BD5"/>
                          </a:solidFill>
                          <a:latin typeface="Cambria Math" panose="02040503050406030204" pitchFamily="18" charset="0"/>
                        </a:rPr>
                        <m:t>𝜽</m:t>
                      </m:r>
                      <m:r>
                        <a:rPr lang="en-GB" b="1" i="1" dirty="0" smtClean="0">
                          <a:solidFill>
                            <a:srgbClr val="5B9BD5"/>
                          </a:solidFill>
                          <a:latin typeface="Cambria Math" panose="02040503050406030204" pitchFamily="18" charset="0"/>
                        </a:rPr>
                        <m:t>)</m:t>
                      </m:r>
                    </m:oMath>
                  </m:oMathPara>
                </a14:m>
                <a:endParaRPr lang="en-GB" b="1" dirty="0">
                  <a:solidFill>
                    <a:srgbClr val="5B9BD5"/>
                  </a:solidFill>
                </a:endParaRPr>
              </a:p>
            </p:txBody>
          </p:sp>
        </mc:Choice>
        <mc:Fallback xmlns="">
          <p:sp>
            <p:nvSpPr>
              <p:cNvPr id="123" name="TextBox 122">
                <a:extLst>
                  <a:ext uri="{FF2B5EF4-FFF2-40B4-BE49-F238E27FC236}">
                    <a16:creationId xmlns:a16="http://schemas.microsoft.com/office/drawing/2014/main" id="{BE6AA6C0-D07B-41F8-BB6C-FCD8F0A7A260}"/>
                  </a:ext>
                </a:extLst>
              </p:cNvPr>
              <p:cNvSpPr txBox="1">
                <a:spLocks noRot="1" noChangeAspect="1" noMove="1" noResize="1" noEditPoints="1" noAdjustHandles="1" noChangeArrowheads="1" noChangeShapeType="1" noTextEdit="1"/>
              </p:cNvSpPr>
              <p:nvPr/>
            </p:nvSpPr>
            <p:spPr>
              <a:xfrm>
                <a:off x="9202963" y="5455762"/>
                <a:ext cx="1380506" cy="369332"/>
              </a:xfrm>
              <a:prstGeom prst="rect">
                <a:avLst/>
              </a:prstGeom>
              <a:blipFill>
                <a:blip r:embed="rId7"/>
                <a:stretch>
                  <a:fillRect b="-11475"/>
                </a:stretch>
              </a:blipFill>
            </p:spPr>
            <p:txBody>
              <a:bodyPr/>
              <a:lstStyle/>
              <a:p>
                <a:r>
                  <a:rPr lang="en-GB">
                    <a:noFill/>
                  </a:rPr>
                  <a:t> </a:t>
                </a:r>
              </a:p>
            </p:txBody>
          </p:sp>
        </mc:Fallback>
      </mc:AlternateContent>
      <p:cxnSp>
        <p:nvCxnSpPr>
          <p:cNvPr id="127" name="Straight Connector 126">
            <a:extLst>
              <a:ext uri="{FF2B5EF4-FFF2-40B4-BE49-F238E27FC236}">
                <a16:creationId xmlns:a16="http://schemas.microsoft.com/office/drawing/2014/main" id="{CE59DCC2-46D6-4810-BCAD-DACA1754CB1A}"/>
              </a:ext>
            </a:extLst>
          </p:cNvPr>
          <p:cNvCxnSpPr>
            <a:cxnSpLocks/>
          </p:cNvCxnSpPr>
          <p:nvPr/>
        </p:nvCxnSpPr>
        <p:spPr>
          <a:xfrm>
            <a:off x="8897989" y="5720653"/>
            <a:ext cx="0" cy="20592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C499060C-A157-4909-B90B-34B22AA22371}"/>
              </a:ext>
            </a:extLst>
          </p:cNvPr>
          <p:cNvSpPr/>
          <p:nvPr/>
        </p:nvSpPr>
        <p:spPr>
          <a:xfrm>
            <a:off x="8760746" y="5816007"/>
            <a:ext cx="137982" cy="1277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2036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6447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High Speed Linear Actuator">
            <a:hlinkClick r:id="" action="ppaction://media"/>
            <a:extLst>
              <a:ext uri="{FF2B5EF4-FFF2-40B4-BE49-F238E27FC236}">
                <a16:creationId xmlns:a16="http://schemas.microsoft.com/office/drawing/2014/main" id="{98BCAFBE-C3AD-4DFD-A114-8181DE9B138A}"/>
              </a:ext>
            </a:extLst>
          </p:cNvPr>
          <p:cNvPicPr>
            <a:picLocks noRot="1" noChangeAspect="1"/>
          </p:cNvPicPr>
          <p:nvPr>
            <a:videoFile r:link="rId1"/>
          </p:nvPr>
        </p:nvPicPr>
        <p:blipFill>
          <a:blip r:embed="rId3"/>
          <a:stretch>
            <a:fillRect/>
          </a:stretch>
        </p:blipFill>
        <p:spPr>
          <a:xfrm>
            <a:off x="7704325" y="1244239"/>
            <a:ext cx="3866335" cy="2184479"/>
          </a:xfrm>
          <a:prstGeom prst="rect">
            <a:avLst/>
          </a:prstGeom>
        </p:spPr>
      </p:pic>
      <p:sp>
        <p:nvSpPr>
          <p:cNvPr id="79" name="Rectangle 78">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Mechanical Design - Free body Diagram of a Lead screw - YouTube">
            <a:extLst>
              <a:ext uri="{FF2B5EF4-FFF2-40B4-BE49-F238E27FC236}">
                <a16:creationId xmlns:a16="http://schemas.microsoft.com/office/drawing/2014/main" id="{F4E38E3F-E00B-4259-A302-262D5D0322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9" r="-279" b="11740"/>
          <a:stretch/>
        </p:blipFill>
        <p:spPr bwMode="auto">
          <a:xfrm>
            <a:off x="495953" y="1244239"/>
            <a:ext cx="6769915" cy="33610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ead Screw at Rs 500/piece | Machine Lead Screw, लेड स्क्रू - Hi Tech  Engineers, Mumbai | ID: 19751215955">
            <a:extLst>
              <a:ext uri="{FF2B5EF4-FFF2-40B4-BE49-F238E27FC236}">
                <a16:creationId xmlns:a16="http://schemas.microsoft.com/office/drawing/2014/main" id="{D04498E0-5AF8-4DEF-B58F-2921635AF17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68530" y="4184742"/>
            <a:ext cx="2131700" cy="213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29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Frictional Forces: Static and Kinetic">
            <a:hlinkClick r:id="" action="ppaction://media"/>
            <a:extLst>
              <a:ext uri="{FF2B5EF4-FFF2-40B4-BE49-F238E27FC236}">
                <a16:creationId xmlns:a16="http://schemas.microsoft.com/office/drawing/2014/main" id="{2EBAEF74-42D0-46B3-9624-009666DB486F}"/>
              </a:ext>
            </a:extLst>
          </p:cNvPr>
          <p:cNvPicPr>
            <a:picLocks noRot="1" noChangeAspect="1"/>
          </p:cNvPicPr>
          <p:nvPr>
            <a:videoFile r:link="rId1"/>
          </p:nvPr>
        </p:nvPicPr>
        <p:blipFill>
          <a:blip r:embed="rId3"/>
          <a:stretch>
            <a:fillRect/>
          </a:stretch>
        </p:blipFill>
        <p:spPr>
          <a:xfrm>
            <a:off x="2051050" y="1098550"/>
            <a:ext cx="7854950" cy="4418409"/>
          </a:xfrm>
          <a:prstGeom prst="rect">
            <a:avLst/>
          </a:prstGeom>
        </p:spPr>
      </p:pic>
    </p:spTree>
    <p:extLst>
      <p:ext uri="{BB962C8B-B14F-4D97-AF65-F5344CB8AC3E}">
        <p14:creationId xmlns:p14="http://schemas.microsoft.com/office/powerpoint/2010/main" val="347070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MY"/>
              <a:t>Chapter 1 covers the following basic definitions:</a:t>
            </a:r>
          </a:p>
          <a:p>
            <a:pPr lvl="1"/>
            <a:r>
              <a:rPr lang="en-MY">
                <a:solidFill>
                  <a:srgbClr val="FF0000"/>
                </a:solidFill>
              </a:rPr>
              <a:t>Moment of inertia</a:t>
            </a:r>
          </a:p>
          <a:p>
            <a:pPr lvl="1"/>
            <a:r>
              <a:rPr lang="en-MY"/>
              <a:t>Friction</a:t>
            </a:r>
          </a:p>
          <a:p>
            <a:pPr lvl="1"/>
            <a:r>
              <a:rPr lang="en-MY"/>
              <a:t>Path control</a:t>
            </a:r>
          </a:p>
          <a:p>
            <a:pPr lvl="1"/>
            <a:r>
              <a:rPr lang="en-MY"/>
              <a:t>Power transmission</a:t>
            </a:r>
          </a:p>
          <a:p>
            <a:pPr lvl="1"/>
            <a:r>
              <a:rPr lang="en-MY"/>
              <a:t>Torque balanced equation and kinetic energy</a:t>
            </a:r>
          </a:p>
          <a:p>
            <a:pPr lvl="1"/>
            <a:r>
              <a:rPr lang="en-MY"/>
              <a:t>Torque and kinetic energy</a:t>
            </a:r>
          </a:p>
          <a:p>
            <a:pPr lvl="1"/>
            <a:r>
              <a:rPr lang="en-MY"/>
              <a:t>Examples of connectors</a:t>
            </a:r>
          </a:p>
          <a:p>
            <a:pPr lvl="1"/>
            <a:r>
              <a:rPr lang="en-MY"/>
              <a:t>Transducers</a:t>
            </a:r>
          </a:p>
          <a:p>
            <a:endParaRPr lang="en-GB">
              <a:hlinkClick r:id="" action="ppaction://noaction"/>
            </a:endParaRPr>
          </a:p>
          <a:p>
            <a:endParaRPr lang="en-GB">
              <a:hlinkClick r:id="" action="ppaction://noaction"/>
            </a:endParaRPr>
          </a:p>
          <a:p>
            <a:endParaRPr lang="en-GB">
              <a:hlinkClick r:id="" action="ppaction://noaction"/>
            </a:endParaRPr>
          </a:p>
          <a:p>
            <a:endParaRPr lang="en-GB">
              <a:hlinkClick r:id="" action="ppaction://noaction"/>
            </a:endParaRPr>
          </a:p>
          <a:p>
            <a:endParaRPr lang="en-GB">
              <a:hlinkClick r:id="" action="ppaction://noaction"/>
            </a:endParaRPr>
          </a:p>
          <a:p>
            <a:endParaRPr lang="en-GB">
              <a:hlinkClick r:id="" action="ppaction://noaction"/>
            </a:endParaRPr>
          </a:p>
          <a:p>
            <a:endParaRPr lang="en-GB"/>
          </a:p>
        </p:txBody>
      </p:sp>
      <p:sp>
        <p:nvSpPr>
          <p:cNvPr id="3" name="Date Placeholder 2"/>
          <p:cNvSpPr>
            <a:spLocks noGrp="1"/>
          </p:cNvSpPr>
          <p:nvPr>
            <p:ph type="dt" sz="half" idx="10"/>
          </p:nvPr>
        </p:nvSpPr>
        <p:spPr/>
        <p:txBody>
          <a:bodyPr/>
          <a:lstStyle/>
          <a:p>
            <a:fld id="{4B6B9666-5B6E-477D-82D9-BFD18F538941}" type="datetime1">
              <a:rPr lang="en-US" smtClean="0"/>
              <a:t>5/31/2023</a:t>
            </a:fld>
            <a:endParaRPr lang="en-US"/>
          </a:p>
        </p:txBody>
      </p:sp>
      <p:sp>
        <p:nvSpPr>
          <p:cNvPr id="4" name="Footer Placeholder 3"/>
          <p:cNvSpPr>
            <a:spLocks noGrp="1"/>
          </p:cNvSpPr>
          <p:nvPr>
            <p:ph type="ftr" sz="quarter" idx="11"/>
          </p:nvPr>
        </p:nvSpPr>
        <p:spPr/>
        <p:txBody>
          <a:bodyPr/>
          <a:lstStyle/>
          <a:p>
            <a:r>
              <a:rPr lang="en-GB"/>
              <a:t>ELEC2208 – Power Electronics and Drives</a:t>
            </a:r>
            <a:endParaRPr lang="en-US"/>
          </a:p>
        </p:txBody>
      </p:sp>
      <p:sp>
        <p:nvSpPr>
          <p:cNvPr id="5" name="Title 4"/>
          <p:cNvSpPr>
            <a:spLocks noGrp="1"/>
          </p:cNvSpPr>
          <p:nvPr>
            <p:ph type="title"/>
          </p:nvPr>
        </p:nvSpPr>
        <p:spPr/>
        <p:txBody>
          <a:bodyPr/>
          <a:lstStyle/>
          <a:p>
            <a:r>
              <a:rPr lang="en-US"/>
              <a:t>Overview</a:t>
            </a:r>
            <a:endParaRPr lang="en-GB"/>
          </a:p>
        </p:txBody>
      </p:sp>
    </p:spTree>
    <p:extLst>
      <p:ext uri="{BB962C8B-B14F-4D97-AF65-F5344CB8AC3E}">
        <p14:creationId xmlns:p14="http://schemas.microsoft.com/office/powerpoint/2010/main" val="2900533819"/>
      </p:ext>
    </p:extLst>
  </p:cSld>
  <p:clrMapOvr>
    <a:masterClrMapping/>
  </p:clrMapOvr>
  <mc:AlternateContent xmlns:mc="http://schemas.openxmlformats.org/markup-compatibility/2006" xmlns:p14="http://schemas.microsoft.com/office/powerpoint/2010/main">
    <mc:Choice Requires="p14">
      <p:transition spd="slow" p14:dur="2000" advTm="17670"/>
    </mc:Choice>
    <mc:Fallback xmlns="">
      <p:transition spd="slow" advTm="1767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MY"/>
              <a:t>Moment of inertia</a:t>
            </a:r>
          </a:p>
        </p:txBody>
      </p:sp>
      <p:sp>
        <p:nvSpPr>
          <p:cNvPr id="3" name="Date Placeholder 2"/>
          <p:cNvSpPr>
            <a:spLocks noGrp="1"/>
          </p:cNvSpPr>
          <p:nvPr>
            <p:ph type="dt" sz="half" idx="10"/>
          </p:nvPr>
        </p:nvSpPr>
        <p:spPr/>
        <p:txBody>
          <a:bodyPr/>
          <a:lstStyle/>
          <a:p>
            <a:fld id="{4B6B9666-5B6E-477D-82D9-BFD18F538941}" type="datetime1">
              <a:rPr lang="en-US" smtClean="0"/>
              <a:t>5/31/2023</a:t>
            </a:fld>
            <a:endParaRPr lang="en-US"/>
          </a:p>
        </p:txBody>
      </p:sp>
      <p:sp>
        <p:nvSpPr>
          <p:cNvPr id="4" name="Footer Placeholder 3"/>
          <p:cNvSpPr>
            <a:spLocks noGrp="1"/>
          </p:cNvSpPr>
          <p:nvPr>
            <p:ph type="ftr" sz="quarter" idx="11"/>
          </p:nvPr>
        </p:nvSpPr>
        <p:spPr/>
        <p:txBody>
          <a:bodyPr/>
          <a:lstStyle/>
          <a:p>
            <a:r>
              <a:rPr lang="en-GB"/>
              <a:t>ELEC2208 – Power Electronics and Drives</a:t>
            </a:r>
            <a:endParaRPr lang="en-US"/>
          </a:p>
        </p:txBody>
      </p:sp>
    </p:spTree>
    <p:extLst>
      <p:ext uri="{BB962C8B-B14F-4D97-AF65-F5344CB8AC3E}">
        <p14:creationId xmlns:p14="http://schemas.microsoft.com/office/powerpoint/2010/main" val="125366141"/>
      </p:ext>
    </p:extLst>
  </p:cSld>
  <p:clrMapOvr>
    <a:masterClrMapping/>
  </p:clrMapOvr>
  <mc:AlternateContent xmlns:mc="http://schemas.openxmlformats.org/markup-compatibility/2006" xmlns:p14="http://schemas.microsoft.com/office/powerpoint/2010/main">
    <mc:Choice Requires="p14">
      <p:transition spd="slow" p14:dur="2000" advTm="1228"/>
    </mc:Choice>
    <mc:Fallback xmlns="">
      <p:transition spd="slow" advTm="12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838200" y="643363"/>
            <a:ext cx="10515600" cy="1325563"/>
          </a:xfrm>
        </p:spPr>
        <p:txBody>
          <a:bodyPr>
            <a:normAutofit/>
          </a:bodyPr>
          <a:lstStyle/>
          <a:p>
            <a:r>
              <a:rPr lang="en-US" sz="3600" dirty="0"/>
              <a:t>The moment of inertia is a characteristic of an object to resist </a:t>
            </a:r>
            <a:endParaRPr lang="en-GB" sz="3600" dirty="0"/>
          </a:p>
        </p:txBody>
      </p:sp>
      <p:sp>
        <p:nvSpPr>
          <p:cNvPr id="3" name="TPAnswers" hidden="1"/>
          <p:cNvSpPr>
            <a:spLocks noGrp="1"/>
          </p:cNvSpPr>
          <p:nvPr>
            <p:ph type="body" idx="1"/>
            <p:custDataLst>
              <p:tags r:id="rId2"/>
            </p:custDataLst>
          </p:nvPr>
        </p:nvSpPr>
        <p:spPr>
          <a:xfrm>
            <a:off x="838200" y="1928813"/>
            <a:ext cx="10515600" cy="4351338"/>
          </a:xfrm>
        </p:spPr>
        <p:txBody>
          <a:bodyPr/>
          <a:lstStyle/>
          <a:p>
            <a:pPr marL="514350" indent="-514350">
              <a:buFont typeface="Arial" panose="020B0604020202020204" pitchFamily="34" charset="0"/>
              <a:buAutoNum type="alphaUcPeriod"/>
            </a:pPr>
            <a:endParaRPr lang="en-GB" dirty="0"/>
          </a:p>
        </p:txBody>
      </p:sp>
      <p:sp>
        <p:nvSpPr>
          <p:cNvPr id="5" name="TPPolling" title="Polling Shape">
            <a:extLst>
              <a:ext uri="{FF2B5EF4-FFF2-40B4-BE49-F238E27FC236}">
                <a16:creationId xmlns:a16="http://schemas.microsoft.com/office/drawing/2014/main" id="{A516F26E-B310-4CC2-A51C-D7C8B6575CA7}"/>
              </a:ext>
            </a:extLst>
          </p:cNvPr>
          <p:cNvSpPr/>
          <p:nvPr/>
        </p:nvSpPr>
        <p:spPr>
          <a:xfrm>
            <a:off x="0" y="0"/>
            <a:ext cx="12700" cy="12700"/>
          </a:xfrm>
          <a:prstGeom prst="rect">
            <a:avLst/>
          </a:prstGeom>
          <a:solidFill>
            <a:schemeClr val="accent1">
              <a:alpha val="1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eetingNumber">
            <a:extLst>
              <a:ext uri="{FF2B5EF4-FFF2-40B4-BE49-F238E27FC236}">
                <a16:creationId xmlns:a16="http://schemas.microsoft.com/office/drawing/2014/main" id="{7E569D66-B201-4DC0-84A8-B211FE6F318F}"/>
              </a:ext>
            </a:extLst>
          </p:cNvPr>
          <p:cNvSpPr txBox="1"/>
          <p:nvPr>
            <p:custDataLst>
              <p:tags r:id="rId3"/>
            </p:custDataLst>
          </p:nvPr>
        </p:nvSpPr>
        <p:spPr>
          <a:xfrm>
            <a:off x="7594600" y="127000"/>
            <a:ext cx="3207546" cy="369332"/>
          </a:xfrm>
          <a:prstGeom prst="rect">
            <a:avLst/>
          </a:prstGeom>
          <a:noFill/>
        </p:spPr>
        <p:txBody>
          <a:bodyPr vert="horz" wrap="none" rtlCol="0">
            <a:spAutoFit/>
          </a:bodyPr>
          <a:lstStyle/>
          <a:p>
            <a:pPr algn="ctr"/>
            <a:r>
              <a:rPr lang="en-GB"/>
              <a:t>Join: </a:t>
            </a:r>
            <a:r>
              <a:rPr lang="en-GB" b="1"/>
              <a:t>vevox.app</a:t>
            </a:r>
            <a:r>
              <a:rPr lang="en-GB"/>
              <a:t> ID: </a:t>
            </a:r>
            <a:r>
              <a:rPr lang="en-GB" b="1"/>
              <a:t>140-740-781</a:t>
            </a:r>
          </a:p>
        </p:txBody>
      </p:sp>
      <p:sp>
        <p:nvSpPr>
          <p:cNvPr id="27" name="VoteNow">
            <a:extLst>
              <a:ext uri="{FF2B5EF4-FFF2-40B4-BE49-F238E27FC236}">
                <a16:creationId xmlns:a16="http://schemas.microsoft.com/office/drawing/2014/main" id="{2653F28B-4E8E-4B22-8936-1DDA62CD63B4}"/>
              </a:ext>
            </a:extLst>
          </p:cNvPr>
          <p:cNvSpPr/>
          <p:nvPr/>
        </p:nvSpPr>
        <p:spPr>
          <a:xfrm>
            <a:off x="10795000" y="127000"/>
            <a:ext cx="12700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GB"/>
              <a:t>POLL OPEN</a:t>
            </a:r>
          </a:p>
        </p:txBody>
      </p:sp>
      <p:sp>
        <p:nvSpPr>
          <p:cNvPr id="28" name="OpenQuestion">
            <a:extLst>
              <a:ext uri="{FF2B5EF4-FFF2-40B4-BE49-F238E27FC236}">
                <a16:creationId xmlns:a16="http://schemas.microsoft.com/office/drawing/2014/main" id="{BD6BEA8F-0A87-4D54-8F5E-43089B8F2E55}"/>
              </a:ext>
            </a:extLst>
          </p:cNvPr>
          <p:cNvSpPr/>
          <p:nvPr>
            <p:custDataLst>
              <p:tags r:id="rId4"/>
            </p:custDataLst>
          </p:nvPr>
        </p:nvSpPr>
        <p:spPr>
          <a:xfrm>
            <a:off x="10922000" y="7004278"/>
            <a:ext cx="1270000" cy="215444"/>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sz="800"/>
              <a:t>Vote Trigger</a:t>
            </a:r>
          </a:p>
        </p:txBody>
      </p:sp>
      <p:grpSp>
        <p:nvGrpSpPr>
          <p:cNvPr id="49" name="Chart" descr="Polling results chart">
            <a:extLst>
              <a:ext uri="{FF2B5EF4-FFF2-40B4-BE49-F238E27FC236}">
                <a16:creationId xmlns:a16="http://schemas.microsoft.com/office/drawing/2014/main" id="{78B8F36A-5DD8-417D-B755-9DABCB2A95B7}"/>
              </a:ext>
            </a:extLst>
          </p:cNvPr>
          <p:cNvGrpSpPr/>
          <p:nvPr>
            <p:custDataLst>
              <p:tags r:id="rId5"/>
            </p:custDataLst>
          </p:nvPr>
        </p:nvGrpSpPr>
        <p:grpSpPr>
          <a:xfrm>
            <a:off x="838200" y="1928813"/>
            <a:ext cx="10515600" cy="3561610"/>
            <a:chOff x="838200" y="1928813"/>
            <a:chExt cx="10515600" cy="3561610"/>
          </a:xfrm>
        </p:grpSpPr>
        <p:sp>
          <p:nvSpPr>
            <p:cNvPr id="29" name="Key_1">
              <a:extLst>
                <a:ext uri="{FF2B5EF4-FFF2-40B4-BE49-F238E27FC236}">
                  <a16:creationId xmlns:a16="http://schemas.microsoft.com/office/drawing/2014/main" id="{F942B1D6-A802-4F88-9C23-CBE8114B2E3E}"/>
                </a:ext>
              </a:extLst>
            </p:cNvPr>
            <p:cNvSpPr txBox="1"/>
            <p:nvPr>
              <p:custDataLst>
                <p:tags r:id="rId6"/>
              </p:custDataLst>
            </p:nvPr>
          </p:nvSpPr>
          <p:spPr>
            <a:xfrm>
              <a:off x="838200" y="1928813"/>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1.</a:t>
              </a:r>
            </a:p>
          </p:txBody>
        </p:sp>
        <p:sp>
          <p:nvSpPr>
            <p:cNvPr id="30" name="Description_1">
              <a:extLst>
                <a:ext uri="{FF2B5EF4-FFF2-40B4-BE49-F238E27FC236}">
                  <a16:creationId xmlns:a16="http://schemas.microsoft.com/office/drawing/2014/main" id="{2489DE43-967E-42FE-93E7-9DE6728FC784}"/>
                </a:ext>
              </a:extLst>
            </p:cNvPr>
            <p:cNvSpPr txBox="1"/>
            <p:nvPr>
              <p:custDataLst>
                <p:tags r:id="rId7"/>
              </p:custDataLst>
            </p:nvPr>
          </p:nvSpPr>
          <p:spPr>
            <a:xfrm>
              <a:off x="1413678" y="1928813"/>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Rotational acceleration</a:t>
              </a:r>
            </a:p>
          </p:txBody>
        </p:sp>
        <p:sp>
          <p:nvSpPr>
            <p:cNvPr id="31" name="Value_1" hidden="1">
              <a:extLst>
                <a:ext uri="{FF2B5EF4-FFF2-40B4-BE49-F238E27FC236}">
                  <a16:creationId xmlns:a16="http://schemas.microsoft.com/office/drawing/2014/main" id="{F6D88ECE-AA80-4FAF-81B2-69410EDCAE09}"/>
                </a:ext>
              </a:extLst>
            </p:cNvPr>
            <p:cNvSpPr txBox="1"/>
            <p:nvPr>
              <p:custDataLst>
                <p:tags r:id="rId8"/>
              </p:custDataLst>
            </p:nvPr>
          </p:nvSpPr>
          <p:spPr>
            <a:xfrm>
              <a:off x="1413678" y="2467935"/>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32" name="Bar_1" hidden="1">
              <a:extLst>
                <a:ext uri="{FF2B5EF4-FFF2-40B4-BE49-F238E27FC236}">
                  <a16:creationId xmlns:a16="http://schemas.microsoft.com/office/drawing/2014/main" id="{9DD7533E-7095-4FD2-BB42-0059B690D7EC}"/>
                </a:ext>
              </a:extLst>
            </p:cNvPr>
            <p:cNvSpPr/>
            <p:nvPr>
              <p:custDataLst>
                <p:tags r:id="rId9"/>
              </p:custDataLst>
            </p:nvPr>
          </p:nvSpPr>
          <p:spPr>
            <a:xfrm>
              <a:off x="1413678" y="2449344"/>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Key_2">
              <a:extLst>
                <a:ext uri="{FF2B5EF4-FFF2-40B4-BE49-F238E27FC236}">
                  <a16:creationId xmlns:a16="http://schemas.microsoft.com/office/drawing/2014/main" id="{E83E745F-40D5-4B50-B182-AA5944F2CFDF}"/>
                </a:ext>
              </a:extLst>
            </p:cNvPr>
            <p:cNvSpPr txBox="1"/>
            <p:nvPr>
              <p:custDataLst>
                <p:tags r:id="rId10"/>
              </p:custDataLst>
            </p:nvPr>
          </p:nvSpPr>
          <p:spPr>
            <a:xfrm>
              <a:off x="838200" y="2822390"/>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2.</a:t>
              </a:r>
            </a:p>
          </p:txBody>
        </p:sp>
        <p:sp>
          <p:nvSpPr>
            <p:cNvPr id="34" name="Description_2">
              <a:extLst>
                <a:ext uri="{FF2B5EF4-FFF2-40B4-BE49-F238E27FC236}">
                  <a16:creationId xmlns:a16="http://schemas.microsoft.com/office/drawing/2014/main" id="{B2D83370-1AFE-4D78-83E9-93C9B084EB55}"/>
                </a:ext>
              </a:extLst>
            </p:cNvPr>
            <p:cNvSpPr txBox="1"/>
            <p:nvPr>
              <p:custDataLst>
                <p:tags r:id="rId11"/>
              </p:custDataLst>
            </p:nvPr>
          </p:nvSpPr>
          <p:spPr>
            <a:xfrm>
              <a:off x="1413678" y="2822390"/>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Linear acceleration</a:t>
              </a:r>
            </a:p>
          </p:txBody>
        </p:sp>
        <p:sp>
          <p:nvSpPr>
            <p:cNvPr id="35" name="Value_2" hidden="1">
              <a:extLst>
                <a:ext uri="{FF2B5EF4-FFF2-40B4-BE49-F238E27FC236}">
                  <a16:creationId xmlns:a16="http://schemas.microsoft.com/office/drawing/2014/main" id="{2B3F7AAE-73AC-4315-8E3E-752CA53CC870}"/>
                </a:ext>
              </a:extLst>
            </p:cNvPr>
            <p:cNvSpPr txBox="1"/>
            <p:nvPr>
              <p:custDataLst>
                <p:tags r:id="rId12"/>
              </p:custDataLst>
            </p:nvPr>
          </p:nvSpPr>
          <p:spPr>
            <a:xfrm>
              <a:off x="1413678" y="3361512"/>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36" name="Bar_2" hidden="1">
              <a:extLst>
                <a:ext uri="{FF2B5EF4-FFF2-40B4-BE49-F238E27FC236}">
                  <a16:creationId xmlns:a16="http://schemas.microsoft.com/office/drawing/2014/main" id="{3339DA75-65B8-449E-942E-BD97651CEFAE}"/>
                </a:ext>
              </a:extLst>
            </p:cNvPr>
            <p:cNvSpPr/>
            <p:nvPr>
              <p:custDataLst>
                <p:tags r:id="rId13"/>
              </p:custDataLst>
            </p:nvPr>
          </p:nvSpPr>
          <p:spPr>
            <a:xfrm>
              <a:off x="1413678" y="3342921"/>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Key_3">
              <a:extLst>
                <a:ext uri="{FF2B5EF4-FFF2-40B4-BE49-F238E27FC236}">
                  <a16:creationId xmlns:a16="http://schemas.microsoft.com/office/drawing/2014/main" id="{0A483767-49C0-4B8A-9AFE-F9D27E8B9DB9}"/>
                </a:ext>
              </a:extLst>
            </p:cNvPr>
            <p:cNvSpPr txBox="1"/>
            <p:nvPr>
              <p:custDataLst>
                <p:tags r:id="rId14"/>
              </p:custDataLst>
            </p:nvPr>
          </p:nvSpPr>
          <p:spPr>
            <a:xfrm>
              <a:off x="838200" y="3715968"/>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3.</a:t>
              </a:r>
            </a:p>
          </p:txBody>
        </p:sp>
        <p:sp>
          <p:nvSpPr>
            <p:cNvPr id="38" name="Description_3">
              <a:extLst>
                <a:ext uri="{FF2B5EF4-FFF2-40B4-BE49-F238E27FC236}">
                  <a16:creationId xmlns:a16="http://schemas.microsoft.com/office/drawing/2014/main" id="{C6DA817B-0815-4D9E-ACE8-821B2EEFA4A8}"/>
                </a:ext>
              </a:extLst>
            </p:cNvPr>
            <p:cNvSpPr txBox="1"/>
            <p:nvPr>
              <p:custDataLst>
                <p:tags r:id="rId15"/>
              </p:custDataLst>
            </p:nvPr>
          </p:nvSpPr>
          <p:spPr>
            <a:xfrm>
              <a:off x="1413678" y="3715968"/>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Linear Translation</a:t>
              </a:r>
            </a:p>
          </p:txBody>
        </p:sp>
        <p:sp>
          <p:nvSpPr>
            <p:cNvPr id="39" name="Value_3" hidden="1">
              <a:extLst>
                <a:ext uri="{FF2B5EF4-FFF2-40B4-BE49-F238E27FC236}">
                  <a16:creationId xmlns:a16="http://schemas.microsoft.com/office/drawing/2014/main" id="{BC08B219-A7A0-4A03-B644-45125C6706B7}"/>
                </a:ext>
              </a:extLst>
            </p:cNvPr>
            <p:cNvSpPr txBox="1"/>
            <p:nvPr>
              <p:custDataLst>
                <p:tags r:id="rId16"/>
              </p:custDataLst>
            </p:nvPr>
          </p:nvSpPr>
          <p:spPr>
            <a:xfrm>
              <a:off x="1413678" y="4255090"/>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40" name="Bar_3" hidden="1">
              <a:extLst>
                <a:ext uri="{FF2B5EF4-FFF2-40B4-BE49-F238E27FC236}">
                  <a16:creationId xmlns:a16="http://schemas.microsoft.com/office/drawing/2014/main" id="{830C0FDC-D8FC-4ADB-8EE0-7FE846D111C8}"/>
                </a:ext>
              </a:extLst>
            </p:cNvPr>
            <p:cNvSpPr/>
            <p:nvPr>
              <p:custDataLst>
                <p:tags r:id="rId17"/>
              </p:custDataLst>
            </p:nvPr>
          </p:nvSpPr>
          <p:spPr>
            <a:xfrm>
              <a:off x="1413678" y="4236499"/>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Key_4">
              <a:extLst>
                <a:ext uri="{FF2B5EF4-FFF2-40B4-BE49-F238E27FC236}">
                  <a16:creationId xmlns:a16="http://schemas.microsoft.com/office/drawing/2014/main" id="{965D1884-4309-45EB-A937-971692EBCF8F}"/>
                </a:ext>
              </a:extLst>
            </p:cNvPr>
            <p:cNvSpPr txBox="1"/>
            <p:nvPr>
              <p:custDataLst>
                <p:tags r:id="rId18"/>
              </p:custDataLst>
            </p:nvPr>
          </p:nvSpPr>
          <p:spPr>
            <a:xfrm>
              <a:off x="838200" y="4609545"/>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4.</a:t>
              </a:r>
            </a:p>
          </p:txBody>
        </p:sp>
        <p:sp>
          <p:nvSpPr>
            <p:cNvPr id="42" name="Description_4">
              <a:extLst>
                <a:ext uri="{FF2B5EF4-FFF2-40B4-BE49-F238E27FC236}">
                  <a16:creationId xmlns:a16="http://schemas.microsoft.com/office/drawing/2014/main" id="{B6486317-7190-486B-8943-63670A652BE9}"/>
                </a:ext>
              </a:extLst>
            </p:cNvPr>
            <p:cNvSpPr txBox="1"/>
            <p:nvPr>
              <p:custDataLst>
                <p:tags r:id="rId19"/>
              </p:custDataLst>
            </p:nvPr>
          </p:nvSpPr>
          <p:spPr>
            <a:xfrm>
              <a:off x="1413678" y="4609545"/>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Internal forces</a:t>
              </a:r>
            </a:p>
          </p:txBody>
        </p:sp>
        <p:sp>
          <p:nvSpPr>
            <p:cNvPr id="43" name="Value_4" hidden="1">
              <a:extLst>
                <a:ext uri="{FF2B5EF4-FFF2-40B4-BE49-F238E27FC236}">
                  <a16:creationId xmlns:a16="http://schemas.microsoft.com/office/drawing/2014/main" id="{8614E210-27EE-4ED4-A785-9939DB304DC5}"/>
                </a:ext>
              </a:extLst>
            </p:cNvPr>
            <p:cNvSpPr txBox="1"/>
            <p:nvPr>
              <p:custDataLst>
                <p:tags r:id="rId20"/>
              </p:custDataLst>
            </p:nvPr>
          </p:nvSpPr>
          <p:spPr>
            <a:xfrm>
              <a:off x="1413678" y="5148667"/>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44" name="Bar_4" hidden="1">
              <a:extLst>
                <a:ext uri="{FF2B5EF4-FFF2-40B4-BE49-F238E27FC236}">
                  <a16:creationId xmlns:a16="http://schemas.microsoft.com/office/drawing/2014/main" id="{B0D00510-F9E3-4267-BCBE-10E1EEB79461}"/>
                </a:ext>
              </a:extLst>
            </p:cNvPr>
            <p:cNvSpPr/>
            <p:nvPr>
              <p:custDataLst>
                <p:tags r:id="rId21"/>
              </p:custDataLst>
            </p:nvPr>
          </p:nvSpPr>
          <p:spPr>
            <a:xfrm>
              <a:off x="1413678" y="5130077"/>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anvas" hidden="1">
              <a:extLst>
                <a:ext uri="{FF2B5EF4-FFF2-40B4-BE49-F238E27FC236}">
                  <a16:creationId xmlns:a16="http://schemas.microsoft.com/office/drawing/2014/main" id="{D245A8D2-F9C8-4E4C-814F-472F07FAA766}"/>
                </a:ext>
              </a:extLst>
            </p:cNvPr>
            <p:cNvSpPr/>
            <p:nvPr/>
          </p:nvSpPr>
          <p:spPr>
            <a:xfrm>
              <a:off x="1413678" y="1928813"/>
              <a:ext cx="9262051" cy="3561610"/>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87587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9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786903" y="907726"/>
            <a:ext cx="10515600" cy="1325563"/>
          </a:xfrm>
        </p:spPr>
        <p:txBody>
          <a:bodyPr>
            <a:normAutofit/>
          </a:bodyPr>
          <a:lstStyle/>
          <a:p>
            <a:r>
              <a:rPr lang="en-US" sz="3200" dirty="0"/>
              <a:t>If an object is only translating linearly, you don’t need to concern yourself with its mass moment of inertia</a:t>
            </a:r>
            <a:endParaRPr lang="en-GB" sz="3200" dirty="0"/>
          </a:p>
        </p:txBody>
      </p:sp>
      <p:sp>
        <p:nvSpPr>
          <p:cNvPr id="3" name="TPAnswers" hidden="1"/>
          <p:cNvSpPr>
            <a:spLocks noGrp="1"/>
          </p:cNvSpPr>
          <p:nvPr>
            <p:ph type="body" idx="1"/>
            <p:custDataLst>
              <p:tags r:id="rId2"/>
            </p:custDataLst>
          </p:nvPr>
        </p:nvSpPr>
        <p:spPr>
          <a:xfrm>
            <a:off x="838200" y="2770416"/>
            <a:ext cx="10515600" cy="4351338"/>
          </a:xfrm>
        </p:spPr>
        <p:txBody>
          <a:bodyPr/>
          <a:lstStyle/>
          <a:p>
            <a:pPr marL="514350" indent="-514350">
              <a:buFont typeface="Arial" panose="020B0604020202020204" pitchFamily="34" charset="0"/>
              <a:buAutoNum type="alphaUcPeriod"/>
            </a:pPr>
            <a:endParaRPr lang="en-GB" dirty="0"/>
          </a:p>
        </p:txBody>
      </p:sp>
      <p:sp>
        <p:nvSpPr>
          <p:cNvPr id="5" name="TPPolling" title="Polling Shape">
            <a:extLst>
              <a:ext uri="{FF2B5EF4-FFF2-40B4-BE49-F238E27FC236}">
                <a16:creationId xmlns:a16="http://schemas.microsoft.com/office/drawing/2014/main" id="{000C2D75-693D-48BA-B787-2F08F3A41213}"/>
              </a:ext>
            </a:extLst>
          </p:cNvPr>
          <p:cNvSpPr/>
          <p:nvPr/>
        </p:nvSpPr>
        <p:spPr>
          <a:xfrm>
            <a:off x="0" y="0"/>
            <a:ext cx="12700" cy="12700"/>
          </a:xfrm>
          <a:prstGeom prst="rect">
            <a:avLst/>
          </a:prstGeom>
          <a:solidFill>
            <a:schemeClr val="accent1">
              <a:alpha val="1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eetingNumber">
            <a:extLst>
              <a:ext uri="{FF2B5EF4-FFF2-40B4-BE49-F238E27FC236}">
                <a16:creationId xmlns:a16="http://schemas.microsoft.com/office/drawing/2014/main" id="{6071FA3F-F9FB-4B61-AB01-09D4580F4082}"/>
              </a:ext>
            </a:extLst>
          </p:cNvPr>
          <p:cNvSpPr txBox="1"/>
          <p:nvPr>
            <p:custDataLst>
              <p:tags r:id="rId3"/>
            </p:custDataLst>
          </p:nvPr>
        </p:nvSpPr>
        <p:spPr>
          <a:xfrm>
            <a:off x="7594600" y="127000"/>
            <a:ext cx="3207546" cy="369332"/>
          </a:xfrm>
          <a:prstGeom prst="rect">
            <a:avLst/>
          </a:prstGeom>
          <a:noFill/>
        </p:spPr>
        <p:txBody>
          <a:bodyPr vert="horz" wrap="none" rtlCol="0">
            <a:spAutoFit/>
          </a:bodyPr>
          <a:lstStyle/>
          <a:p>
            <a:pPr algn="ctr"/>
            <a:r>
              <a:rPr lang="en-GB"/>
              <a:t>Join: </a:t>
            </a:r>
            <a:r>
              <a:rPr lang="en-GB" b="1"/>
              <a:t>vevox.app</a:t>
            </a:r>
            <a:r>
              <a:rPr lang="en-GB"/>
              <a:t> ID: </a:t>
            </a:r>
            <a:r>
              <a:rPr lang="en-GB" b="1"/>
              <a:t>140-740-781</a:t>
            </a:r>
          </a:p>
        </p:txBody>
      </p:sp>
      <p:sp>
        <p:nvSpPr>
          <p:cNvPr id="19" name="VoteNow">
            <a:extLst>
              <a:ext uri="{FF2B5EF4-FFF2-40B4-BE49-F238E27FC236}">
                <a16:creationId xmlns:a16="http://schemas.microsoft.com/office/drawing/2014/main" id="{AF12BFEA-73F3-4385-A48B-A8CE7905C627}"/>
              </a:ext>
            </a:extLst>
          </p:cNvPr>
          <p:cNvSpPr/>
          <p:nvPr/>
        </p:nvSpPr>
        <p:spPr>
          <a:xfrm>
            <a:off x="10795000" y="127000"/>
            <a:ext cx="12700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GB"/>
              <a:t>POLL OPEN</a:t>
            </a:r>
          </a:p>
        </p:txBody>
      </p:sp>
      <p:sp>
        <p:nvSpPr>
          <p:cNvPr id="20" name="OpenQuestion">
            <a:extLst>
              <a:ext uri="{FF2B5EF4-FFF2-40B4-BE49-F238E27FC236}">
                <a16:creationId xmlns:a16="http://schemas.microsoft.com/office/drawing/2014/main" id="{E2E9C5D5-CFD9-489C-9F06-2EAC5834404F}"/>
              </a:ext>
            </a:extLst>
          </p:cNvPr>
          <p:cNvSpPr/>
          <p:nvPr>
            <p:custDataLst>
              <p:tags r:id="rId4"/>
            </p:custDataLst>
          </p:nvPr>
        </p:nvSpPr>
        <p:spPr>
          <a:xfrm>
            <a:off x="10922000" y="7004278"/>
            <a:ext cx="1270000" cy="215444"/>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sz="800"/>
              <a:t>Vote Trigger</a:t>
            </a:r>
          </a:p>
        </p:txBody>
      </p:sp>
      <p:grpSp>
        <p:nvGrpSpPr>
          <p:cNvPr id="33" name="Chart" descr="Polling results chart">
            <a:extLst>
              <a:ext uri="{FF2B5EF4-FFF2-40B4-BE49-F238E27FC236}">
                <a16:creationId xmlns:a16="http://schemas.microsoft.com/office/drawing/2014/main" id="{8AA2DEE3-8A46-4F54-A504-5133DE6312C8}"/>
              </a:ext>
            </a:extLst>
          </p:cNvPr>
          <p:cNvGrpSpPr/>
          <p:nvPr>
            <p:custDataLst>
              <p:tags r:id="rId5"/>
            </p:custDataLst>
          </p:nvPr>
        </p:nvGrpSpPr>
        <p:grpSpPr>
          <a:xfrm>
            <a:off x="838200" y="2770416"/>
            <a:ext cx="10515600" cy="1774454"/>
            <a:chOff x="838200" y="2770416"/>
            <a:chExt cx="10515600" cy="1774454"/>
          </a:xfrm>
        </p:grpSpPr>
        <p:sp>
          <p:nvSpPr>
            <p:cNvPr id="21" name="Key_1">
              <a:extLst>
                <a:ext uri="{FF2B5EF4-FFF2-40B4-BE49-F238E27FC236}">
                  <a16:creationId xmlns:a16="http://schemas.microsoft.com/office/drawing/2014/main" id="{DC038A10-BF4A-4A22-BF17-3922DF9DA05A}"/>
                </a:ext>
              </a:extLst>
            </p:cNvPr>
            <p:cNvSpPr txBox="1"/>
            <p:nvPr>
              <p:custDataLst>
                <p:tags r:id="rId6"/>
              </p:custDataLst>
            </p:nvPr>
          </p:nvSpPr>
          <p:spPr>
            <a:xfrm>
              <a:off x="838200" y="2770416"/>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1.</a:t>
              </a:r>
            </a:p>
          </p:txBody>
        </p:sp>
        <p:sp>
          <p:nvSpPr>
            <p:cNvPr id="22" name="Description_1">
              <a:extLst>
                <a:ext uri="{FF2B5EF4-FFF2-40B4-BE49-F238E27FC236}">
                  <a16:creationId xmlns:a16="http://schemas.microsoft.com/office/drawing/2014/main" id="{D4D00EA7-422D-4BC2-935E-F7E86ACFE9C2}"/>
                </a:ext>
              </a:extLst>
            </p:cNvPr>
            <p:cNvSpPr txBox="1"/>
            <p:nvPr>
              <p:custDataLst>
                <p:tags r:id="rId7"/>
              </p:custDataLst>
            </p:nvPr>
          </p:nvSpPr>
          <p:spPr>
            <a:xfrm>
              <a:off x="1413678" y="2770416"/>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True</a:t>
              </a:r>
            </a:p>
          </p:txBody>
        </p:sp>
        <p:sp>
          <p:nvSpPr>
            <p:cNvPr id="23" name="Value_1" hidden="1">
              <a:extLst>
                <a:ext uri="{FF2B5EF4-FFF2-40B4-BE49-F238E27FC236}">
                  <a16:creationId xmlns:a16="http://schemas.microsoft.com/office/drawing/2014/main" id="{FBC309B5-3625-4C0E-97AE-92DAD5BCC5B1}"/>
                </a:ext>
              </a:extLst>
            </p:cNvPr>
            <p:cNvSpPr txBox="1"/>
            <p:nvPr>
              <p:custDataLst>
                <p:tags r:id="rId8"/>
              </p:custDataLst>
            </p:nvPr>
          </p:nvSpPr>
          <p:spPr>
            <a:xfrm>
              <a:off x="1413678" y="3309538"/>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24" name="Bar_1" hidden="1">
              <a:extLst>
                <a:ext uri="{FF2B5EF4-FFF2-40B4-BE49-F238E27FC236}">
                  <a16:creationId xmlns:a16="http://schemas.microsoft.com/office/drawing/2014/main" id="{7C273A3C-D824-4957-9F37-7220D8E7522B}"/>
                </a:ext>
              </a:extLst>
            </p:cNvPr>
            <p:cNvSpPr/>
            <p:nvPr>
              <p:custDataLst>
                <p:tags r:id="rId9"/>
              </p:custDataLst>
            </p:nvPr>
          </p:nvSpPr>
          <p:spPr>
            <a:xfrm>
              <a:off x="1413678" y="3290947"/>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Key_2">
              <a:extLst>
                <a:ext uri="{FF2B5EF4-FFF2-40B4-BE49-F238E27FC236}">
                  <a16:creationId xmlns:a16="http://schemas.microsoft.com/office/drawing/2014/main" id="{9F22F5BF-9403-4801-A2E2-7BB12C9904E5}"/>
                </a:ext>
              </a:extLst>
            </p:cNvPr>
            <p:cNvSpPr txBox="1"/>
            <p:nvPr>
              <p:custDataLst>
                <p:tags r:id="rId10"/>
              </p:custDataLst>
            </p:nvPr>
          </p:nvSpPr>
          <p:spPr>
            <a:xfrm>
              <a:off x="838200" y="3663993"/>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2.</a:t>
              </a:r>
            </a:p>
          </p:txBody>
        </p:sp>
        <p:sp>
          <p:nvSpPr>
            <p:cNvPr id="26" name="Description_2">
              <a:extLst>
                <a:ext uri="{FF2B5EF4-FFF2-40B4-BE49-F238E27FC236}">
                  <a16:creationId xmlns:a16="http://schemas.microsoft.com/office/drawing/2014/main" id="{FD2B33C2-217A-4D74-AA72-79FB43AD206C}"/>
                </a:ext>
              </a:extLst>
            </p:cNvPr>
            <p:cNvSpPr txBox="1"/>
            <p:nvPr>
              <p:custDataLst>
                <p:tags r:id="rId11"/>
              </p:custDataLst>
            </p:nvPr>
          </p:nvSpPr>
          <p:spPr>
            <a:xfrm>
              <a:off x="1413678" y="3663993"/>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False</a:t>
              </a:r>
            </a:p>
          </p:txBody>
        </p:sp>
        <p:sp>
          <p:nvSpPr>
            <p:cNvPr id="27" name="Value_2" hidden="1">
              <a:extLst>
                <a:ext uri="{FF2B5EF4-FFF2-40B4-BE49-F238E27FC236}">
                  <a16:creationId xmlns:a16="http://schemas.microsoft.com/office/drawing/2014/main" id="{BA06BF37-272F-418E-B56D-6C38982D73BB}"/>
                </a:ext>
              </a:extLst>
            </p:cNvPr>
            <p:cNvSpPr txBox="1"/>
            <p:nvPr>
              <p:custDataLst>
                <p:tags r:id="rId12"/>
              </p:custDataLst>
            </p:nvPr>
          </p:nvSpPr>
          <p:spPr>
            <a:xfrm>
              <a:off x="1413678" y="4203115"/>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28" name="Bar_2" hidden="1">
              <a:extLst>
                <a:ext uri="{FF2B5EF4-FFF2-40B4-BE49-F238E27FC236}">
                  <a16:creationId xmlns:a16="http://schemas.microsoft.com/office/drawing/2014/main" id="{0E28FEF1-BE79-4FB0-AF23-F6B086A0EE6F}"/>
                </a:ext>
              </a:extLst>
            </p:cNvPr>
            <p:cNvSpPr/>
            <p:nvPr>
              <p:custDataLst>
                <p:tags r:id="rId13"/>
              </p:custDataLst>
            </p:nvPr>
          </p:nvSpPr>
          <p:spPr>
            <a:xfrm>
              <a:off x="1413678" y="4184524"/>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anvas" hidden="1">
              <a:extLst>
                <a:ext uri="{FF2B5EF4-FFF2-40B4-BE49-F238E27FC236}">
                  <a16:creationId xmlns:a16="http://schemas.microsoft.com/office/drawing/2014/main" id="{0FBB7E07-91F3-488E-B62B-7E1DD2EB0CC8}"/>
                </a:ext>
              </a:extLst>
            </p:cNvPr>
            <p:cNvSpPr/>
            <p:nvPr/>
          </p:nvSpPr>
          <p:spPr>
            <a:xfrm>
              <a:off x="1413678" y="2770416"/>
              <a:ext cx="9262051" cy="177445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389900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9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838200" y="574542"/>
            <a:ext cx="10515600" cy="1325563"/>
          </a:xfrm>
        </p:spPr>
        <p:txBody>
          <a:bodyPr>
            <a:normAutofit/>
          </a:bodyPr>
          <a:lstStyle/>
          <a:p>
            <a:r>
              <a:rPr lang="en-US" sz="3200" dirty="0"/>
              <a:t>Which of the following is an example of units used to describe mass moment of inertia, J?</a:t>
            </a:r>
            <a:endParaRPr lang="en-GB" sz="3200" dirty="0"/>
          </a:p>
        </p:txBody>
      </p:sp>
      <p:sp>
        <p:nvSpPr>
          <p:cNvPr id="3" name="TPAnswers" hidden="1"/>
          <p:cNvSpPr>
            <a:spLocks noGrp="1"/>
          </p:cNvSpPr>
          <p:nvPr>
            <p:ph type="body" idx="1"/>
            <p:custDataLst>
              <p:tags r:id="rId2"/>
            </p:custDataLst>
          </p:nvPr>
        </p:nvSpPr>
        <p:spPr/>
        <p:txBody>
          <a:bodyPr/>
          <a:lstStyle/>
          <a:p>
            <a:pPr marL="514350" indent="-514350">
              <a:buFont typeface="Arial" panose="020B0604020202020204" pitchFamily="34" charset="0"/>
              <a:buAutoNum type="alphaUcPeriod"/>
            </a:pPr>
            <a:endParaRPr lang="en-GB" dirty="0"/>
          </a:p>
        </p:txBody>
      </p:sp>
      <p:sp>
        <p:nvSpPr>
          <p:cNvPr id="5" name="TPPolling" title="Polling Shape">
            <a:extLst>
              <a:ext uri="{FF2B5EF4-FFF2-40B4-BE49-F238E27FC236}">
                <a16:creationId xmlns:a16="http://schemas.microsoft.com/office/drawing/2014/main" id="{10B28CC1-DD1C-4400-BF31-8A3A8B1CD3E2}"/>
              </a:ext>
            </a:extLst>
          </p:cNvPr>
          <p:cNvSpPr/>
          <p:nvPr/>
        </p:nvSpPr>
        <p:spPr>
          <a:xfrm>
            <a:off x="0" y="0"/>
            <a:ext cx="12700" cy="12700"/>
          </a:xfrm>
          <a:prstGeom prst="rect">
            <a:avLst/>
          </a:prstGeom>
          <a:solidFill>
            <a:schemeClr val="accent1">
              <a:alpha val="1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eetingNumber">
            <a:extLst>
              <a:ext uri="{FF2B5EF4-FFF2-40B4-BE49-F238E27FC236}">
                <a16:creationId xmlns:a16="http://schemas.microsoft.com/office/drawing/2014/main" id="{4D3080B7-31D6-443E-A29B-09CCB4A902B0}"/>
              </a:ext>
            </a:extLst>
          </p:cNvPr>
          <p:cNvSpPr txBox="1"/>
          <p:nvPr>
            <p:custDataLst>
              <p:tags r:id="rId3"/>
            </p:custDataLst>
          </p:nvPr>
        </p:nvSpPr>
        <p:spPr>
          <a:xfrm>
            <a:off x="7594600" y="127000"/>
            <a:ext cx="3207546" cy="369332"/>
          </a:xfrm>
          <a:prstGeom prst="rect">
            <a:avLst/>
          </a:prstGeom>
          <a:noFill/>
        </p:spPr>
        <p:txBody>
          <a:bodyPr vert="horz" wrap="none" rtlCol="0">
            <a:spAutoFit/>
          </a:bodyPr>
          <a:lstStyle/>
          <a:p>
            <a:pPr algn="ctr"/>
            <a:r>
              <a:rPr lang="en-GB"/>
              <a:t>Join: </a:t>
            </a:r>
            <a:r>
              <a:rPr lang="en-GB" b="1"/>
              <a:t>vevox.app</a:t>
            </a:r>
            <a:r>
              <a:rPr lang="en-GB"/>
              <a:t> ID: </a:t>
            </a:r>
            <a:r>
              <a:rPr lang="en-GB" b="1"/>
              <a:t>140-740-781</a:t>
            </a:r>
          </a:p>
        </p:txBody>
      </p:sp>
      <p:sp>
        <p:nvSpPr>
          <p:cNvPr id="27" name="VoteNow">
            <a:extLst>
              <a:ext uri="{FF2B5EF4-FFF2-40B4-BE49-F238E27FC236}">
                <a16:creationId xmlns:a16="http://schemas.microsoft.com/office/drawing/2014/main" id="{79D169D2-696E-4087-B91F-3998DA17ADC0}"/>
              </a:ext>
            </a:extLst>
          </p:cNvPr>
          <p:cNvSpPr/>
          <p:nvPr/>
        </p:nvSpPr>
        <p:spPr>
          <a:xfrm>
            <a:off x="10795000" y="127000"/>
            <a:ext cx="12700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algn="ctr"/>
            <a:r>
              <a:rPr lang="en-GB"/>
              <a:t>POLL OPEN</a:t>
            </a:r>
          </a:p>
        </p:txBody>
      </p:sp>
      <p:sp>
        <p:nvSpPr>
          <p:cNvPr id="28" name="OpenQuestion">
            <a:extLst>
              <a:ext uri="{FF2B5EF4-FFF2-40B4-BE49-F238E27FC236}">
                <a16:creationId xmlns:a16="http://schemas.microsoft.com/office/drawing/2014/main" id="{7DF6FE45-F25F-496C-B78B-A79A5BE4CF6A}"/>
              </a:ext>
            </a:extLst>
          </p:cNvPr>
          <p:cNvSpPr/>
          <p:nvPr>
            <p:custDataLst>
              <p:tags r:id="rId4"/>
            </p:custDataLst>
          </p:nvPr>
        </p:nvSpPr>
        <p:spPr>
          <a:xfrm>
            <a:off x="10922000" y="7004278"/>
            <a:ext cx="1270000" cy="215444"/>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sz="800"/>
              <a:t>Vote Trigger</a:t>
            </a:r>
          </a:p>
        </p:txBody>
      </p:sp>
      <p:grpSp>
        <p:nvGrpSpPr>
          <p:cNvPr id="49" name="Chart" descr="Polling results chart">
            <a:extLst>
              <a:ext uri="{FF2B5EF4-FFF2-40B4-BE49-F238E27FC236}">
                <a16:creationId xmlns:a16="http://schemas.microsoft.com/office/drawing/2014/main" id="{3CE6C8DF-A8B5-4B58-9308-742700B4C1D0}"/>
              </a:ext>
            </a:extLst>
          </p:cNvPr>
          <p:cNvGrpSpPr/>
          <p:nvPr>
            <p:custDataLst>
              <p:tags r:id="rId5"/>
            </p:custDataLst>
          </p:nvPr>
        </p:nvGrpSpPr>
        <p:grpSpPr>
          <a:xfrm>
            <a:off x="838200" y="1825625"/>
            <a:ext cx="10515600" cy="3561610"/>
            <a:chOff x="838200" y="1825625"/>
            <a:chExt cx="10515600" cy="3561610"/>
          </a:xfrm>
        </p:grpSpPr>
        <p:sp>
          <p:nvSpPr>
            <p:cNvPr id="29" name="Key_1">
              <a:extLst>
                <a:ext uri="{FF2B5EF4-FFF2-40B4-BE49-F238E27FC236}">
                  <a16:creationId xmlns:a16="http://schemas.microsoft.com/office/drawing/2014/main" id="{D8436978-3FD6-4C26-9B74-EF2C6F871FB1}"/>
                </a:ext>
              </a:extLst>
            </p:cNvPr>
            <p:cNvSpPr txBox="1"/>
            <p:nvPr>
              <p:custDataLst>
                <p:tags r:id="rId6"/>
              </p:custDataLst>
            </p:nvPr>
          </p:nvSpPr>
          <p:spPr>
            <a:xfrm>
              <a:off x="838200" y="1825625"/>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1.</a:t>
              </a:r>
            </a:p>
          </p:txBody>
        </p:sp>
        <p:sp>
          <p:nvSpPr>
            <p:cNvPr id="30" name="Description_1">
              <a:extLst>
                <a:ext uri="{FF2B5EF4-FFF2-40B4-BE49-F238E27FC236}">
                  <a16:creationId xmlns:a16="http://schemas.microsoft.com/office/drawing/2014/main" id="{D2D42A11-8D80-4B10-8F11-60240C95EF28}"/>
                </a:ext>
              </a:extLst>
            </p:cNvPr>
            <p:cNvSpPr txBox="1"/>
            <p:nvPr>
              <p:custDataLst>
                <p:tags r:id="rId7"/>
              </p:custDataLst>
            </p:nvPr>
          </p:nvSpPr>
          <p:spPr>
            <a:xfrm>
              <a:off x="1413678" y="1825625"/>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kg•m2</a:t>
              </a:r>
            </a:p>
          </p:txBody>
        </p:sp>
        <p:sp>
          <p:nvSpPr>
            <p:cNvPr id="31" name="Value_1" hidden="1">
              <a:extLst>
                <a:ext uri="{FF2B5EF4-FFF2-40B4-BE49-F238E27FC236}">
                  <a16:creationId xmlns:a16="http://schemas.microsoft.com/office/drawing/2014/main" id="{7B8BB2EB-B063-4127-B385-FA6111444B08}"/>
                </a:ext>
              </a:extLst>
            </p:cNvPr>
            <p:cNvSpPr txBox="1"/>
            <p:nvPr>
              <p:custDataLst>
                <p:tags r:id="rId8"/>
              </p:custDataLst>
            </p:nvPr>
          </p:nvSpPr>
          <p:spPr>
            <a:xfrm>
              <a:off x="1413678" y="2364747"/>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32" name="Bar_1" hidden="1">
              <a:extLst>
                <a:ext uri="{FF2B5EF4-FFF2-40B4-BE49-F238E27FC236}">
                  <a16:creationId xmlns:a16="http://schemas.microsoft.com/office/drawing/2014/main" id="{EC91D797-19B4-4A61-856B-4A77B0BDF5FA}"/>
                </a:ext>
              </a:extLst>
            </p:cNvPr>
            <p:cNvSpPr/>
            <p:nvPr>
              <p:custDataLst>
                <p:tags r:id="rId9"/>
              </p:custDataLst>
            </p:nvPr>
          </p:nvSpPr>
          <p:spPr>
            <a:xfrm>
              <a:off x="1413678" y="2346156"/>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Key_2">
              <a:extLst>
                <a:ext uri="{FF2B5EF4-FFF2-40B4-BE49-F238E27FC236}">
                  <a16:creationId xmlns:a16="http://schemas.microsoft.com/office/drawing/2014/main" id="{EA631BAB-8604-405A-AD1E-D2EDED6FDF42}"/>
                </a:ext>
              </a:extLst>
            </p:cNvPr>
            <p:cNvSpPr txBox="1"/>
            <p:nvPr>
              <p:custDataLst>
                <p:tags r:id="rId10"/>
              </p:custDataLst>
            </p:nvPr>
          </p:nvSpPr>
          <p:spPr>
            <a:xfrm>
              <a:off x="838200" y="2719202"/>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2.</a:t>
              </a:r>
            </a:p>
          </p:txBody>
        </p:sp>
        <p:sp>
          <p:nvSpPr>
            <p:cNvPr id="34" name="Description_2">
              <a:extLst>
                <a:ext uri="{FF2B5EF4-FFF2-40B4-BE49-F238E27FC236}">
                  <a16:creationId xmlns:a16="http://schemas.microsoft.com/office/drawing/2014/main" id="{05F5BBA5-C805-41D4-9E0A-D541070E48E5}"/>
                </a:ext>
              </a:extLst>
            </p:cNvPr>
            <p:cNvSpPr txBox="1"/>
            <p:nvPr>
              <p:custDataLst>
                <p:tags r:id="rId11"/>
              </p:custDataLst>
            </p:nvPr>
          </p:nvSpPr>
          <p:spPr>
            <a:xfrm>
              <a:off x="1413678" y="2719202"/>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m•s2</a:t>
              </a:r>
            </a:p>
          </p:txBody>
        </p:sp>
        <p:sp>
          <p:nvSpPr>
            <p:cNvPr id="35" name="Value_2" hidden="1">
              <a:extLst>
                <a:ext uri="{FF2B5EF4-FFF2-40B4-BE49-F238E27FC236}">
                  <a16:creationId xmlns:a16="http://schemas.microsoft.com/office/drawing/2014/main" id="{105A34C1-490A-4BA7-BFA0-4A6CEC25FB8B}"/>
                </a:ext>
              </a:extLst>
            </p:cNvPr>
            <p:cNvSpPr txBox="1"/>
            <p:nvPr>
              <p:custDataLst>
                <p:tags r:id="rId12"/>
              </p:custDataLst>
            </p:nvPr>
          </p:nvSpPr>
          <p:spPr>
            <a:xfrm>
              <a:off x="1413678" y="3258324"/>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36" name="Bar_2" hidden="1">
              <a:extLst>
                <a:ext uri="{FF2B5EF4-FFF2-40B4-BE49-F238E27FC236}">
                  <a16:creationId xmlns:a16="http://schemas.microsoft.com/office/drawing/2014/main" id="{CAD6C832-8045-40E0-A68D-0B8E71DF8F07}"/>
                </a:ext>
              </a:extLst>
            </p:cNvPr>
            <p:cNvSpPr/>
            <p:nvPr>
              <p:custDataLst>
                <p:tags r:id="rId13"/>
              </p:custDataLst>
            </p:nvPr>
          </p:nvSpPr>
          <p:spPr>
            <a:xfrm>
              <a:off x="1413678" y="3239733"/>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Key_3">
              <a:extLst>
                <a:ext uri="{FF2B5EF4-FFF2-40B4-BE49-F238E27FC236}">
                  <a16:creationId xmlns:a16="http://schemas.microsoft.com/office/drawing/2014/main" id="{E40F5020-11AA-43B2-A4F0-0FDDF4061C33}"/>
                </a:ext>
              </a:extLst>
            </p:cNvPr>
            <p:cNvSpPr txBox="1"/>
            <p:nvPr>
              <p:custDataLst>
                <p:tags r:id="rId14"/>
              </p:custDataLst>
            </p:nvPr>
          </p:nvSpPr>
          <p:spPr>
            <a:xfrm>
              <a:off x="838200" y="3612780"/>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3.</a:t>
              </a:r>
            </a:p>
          </p:txBody>
        </p:sp>
        <p:sp>
          <p:nvSpPr>
            <p:cNvPr id="38" name="Description_3">
              <a:extLst>
                <a:ext uri="{FF2B5EF4-FFF2-40B4-BE49-F238E27FC236}">
                  <a16:creationId xmlns:a16="http://schemas.microsoft.com/office/drawing/2014/main" id="{72245573-B794-46BB-ACCD-54320A262F29}"/>
                </a:ext>
              </a:extLst>
            </p:cNvPr>
            <p:cNvSpPr txBox="1"/>
            <p:nvPr>
              <p:custDataLst>
                <p:tags r:id="rId15"/>
              </p:custDataLst>
            </p:nvPr>
          </p:nvSpPr>
          <p:spPr>
            <a:xfrm>
              <a:off x="1413678" y="3612780"/>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N.m</a:t>
              </a:r>
            </a:p>
          </p:txBody>
        </p:sp>
        <p:sp>
          <p:nvSpPr>
            <p:cNvPr id="39" name="Value_3" hidden="1">
              <a:extLst>
                <a:ext uri="{FF2B5EF4-FFF2-40B4-BE49-F238E27FC236}">
                  <a16:creationId xmlns:a16="http://schemas.microsoft.com/office/drawing/2014/main" id="{119D09D9-CB64-4F4B-9F92-1F4D94414543}"/>
                </a:ext>
              </a:extLst>
            </p:cNvPr>
            <p:cNvSpPr txBox="1"/>
            <p:nvPr>
              <p:custDataLst>
                <p:tags r:id="rId16"/>
              </p:custDataLst>
            </p:nvPr>
          </p:nvSpPr>
          <p:spPr>
            <a:xfrm>
              <a:off x="1413678" y="4151902"/>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40" name="Bar_3" hidden="1">
              <a:extLst>
                <a:ext uri="{FF2B5EF4-FFF2-40B4-BE49-F238E27FC236}">
                  <a16:creationId xmlns:a16="http://schemas.microsoft.com/office/drawing/2014/main" id="{908C7F63-96FB-4313-92D6-D0BF91E25BA5}"/>
                </a:ext>
              </a:extLst>
            </p:cNvPr>
            <p:cNvSpPr/>
            <p:nvPr>
              <p:custDataLst>
                <p:tags r:id="rId17"/>
              </p:custDataLst>
            </p:nvPr>
          </p:nvSpPr>
          <p:spPr>
            <a:xfrm>
              <a:off x="1413678" y="4133311"/>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Key_4">
              <a:extLst>
                <a:ext uri="{FF2B5EF4-FFF2-40B4-BE49-F238E27FC236}">
                  <a16:creationId xmlns:a16="http://schemas.microsoft.com/office/drawing/2014/main" id="{893200D0-03E7-403D-8DF6-2A27D9C3958F}"/>
                </a:ext>
              </a:extLst>
            </p:cNvPr>
            <p:cNvSpPr txBox="1"/>
            <p:nvPr>
              <p:custDataLst>
                <p:tags r:id="rId18"/>
              </p:custDataLst>
            </p:nvPr>
          </p:nvSpPr>
          <p:spPr>
            <a:xfrm>
              <a:off x="838200" y="4506357"/>
              <a:ext cx="575478" cy="482183"/>
            </a:xfrm>
            <a:prstGeom prst="rect">
              <a:avLst/>
            </a:prstGeom>
            <a:noFill/>
          </p:spPr>
          <p:txBody>
            <a:bodyPr vert="horz" wrap="none" lIns="95250" tIns="50800" rIns="203200" bIns="0" rtlCol="0" anchor="t">
              <a:spAutoFit/>
            </a:bodyPr>
            <a:lstStyle/>
            <a:p>
              <a:pPr algn="r"/>
              <a:r>
                <a:rPr lang="en-GB" sz="2800">
                  <a:solidFill>
                    <a:srgbClr val="000000"/>
                  </a:solidFill>
                  <a:latin typeface="Calibri" panose="020F0502020204030204" pitchFamily="34" charset="0"/>
                </a:rPr>
                <a:t>4.</a:t>
              </a:r>
            </a:p>
          </p:txBody>
        </p:sp>
        <p:sp>
          <p:nvSpPr>
            <p:cNvPr id="42" name="Description_4">
              <a:extLst>
                <a:ext uri="{FF2B5EF4-FFF2-40B4-BE49-F238E27FC236}">
                  <a16:creationId xmlns:a16="http://schemas.microsoft.com/office/drawing/2014/main" id="{5B25D604-1C42-4C0A-94F6-5B4430B53EAB}"/>
                </a:ext>
              </a:extLst>
            </p:cNvPr>
            <p:cNvSpPr txBox="1"/>
            <p:nvPr>
              <p:custDataLst>
                <p:tags r:id="rId19"/>
              </p:custDataLst>
            </p:nvPr>
          </p:nvSpPr>
          <p:spPr>
            <a:xfrm>
              <a:off x="1413678" y="4506357"/>
              <a:ext cx="9940122" cy="507831"/>
            </a:xfrm>
            <a:prstGeom prst="rect">
              <a:avLst/>
            </a:prstGeom>
            <a:noFill/>
          </p:spPr>
          <p:txBody>
            <a:bodyPr vert="horz" wrap="square" lIns="0" tIns="50800" rIns="0" bIns="25400" rtlCol="0" anchor="t">
              <a:spAutoFit/>
            </a:bodyPr>
            <a:lstStyle/>
            <a:p>
              <a:r>
                <a:rPr lang="en-GB" sz="2800">
                  <a:solidFill>
                    <a:srgbClr val="000000"/>
                  </a:solidFill>
                  <a:latin typeface="Calibri" panose="020F0502020204030204" pitchFamily="34" charset="0"/>
                </a:rPr>
                <a:t>Joules</a:t>
              </a:r>
            </a:p>
          </p:txBody>
        </p:sp>
        <p:sp>
          <p:nvSpPr>
            <p:cNvPr id="43" name="Value_4" hidden="1">
              <a:extLst>
                <a:ext uri="{FF2B5EF4-FFF2-40B4-BE49-F238E27FC236}">
                  <a16:creationId xmlns:a16="http://schemas.microsoft.com/office/drawing/2014/main" id="{9F386FEA-676D-4642-9812-DE175721AA24}"/>
                </a:ext>
              </a:extLst>
            </p:cNvPr>
            <p:cNvSpPr txBox="1"/>
            <p:nvPr>
              <p:custDataLst>
                <p:tags r:id="rId20"/>
              </p:custDataLst>
            </p:nvPr>
          </p:nvSpPr>
          <p:spPr>
            <a:xfrm>
              <a:off x="1413678" y="5045479"/>
              <a:ext cx="405560" cy="323165"/>
            </a:xfrm>
            <a:prstGeom prst="rect">
              <a:avLst/>
            </a:prstGeom>
            <a:noFill/>
          </p:spPr>
          <p:txBody>
            <a:bodyPr vert="horz" wrap="none" lIns="76200" tIns="0" rIns="0" bIns="0" rtlCol="0" anchor="t">
              <a:spAutoFit/>
            </a:bodyPr>
            <a:lstStyle/>
            <a:p>
              <a:r>
                <a:rPr lang="en-GB" sz="2100">
                  <a:solidFill>
                    <a:srgbClr val="000000"/>
                  </a:solidFill>
                  <a:latin typeface="Calibri" panose="020F0502020204030204" pitchFamily="34" charset="0"/>
                </a:rPr>
                <a:t>0%</a:t>
              </a:r>
            </a:p>
          </p:txBody>
        </p:sp>
        <p:sp>
          <p:nvSpPr>
            <p:cNvPr id="44" name="Bar_4" hidden="1">
              <a:extLst>
                <a:ext uri="{FF2B5EF4-FFF2-40B4-BE49-F238E27FC236}">
                  <a16:creationId xmlns:a16="http://schemas.microsoft.com/office/drawing/2014/main" id="{78D2980E-F917-45E7-B195-2447F3B3BCD0}"/>
                </a:ext>
              </a:extLst>
            </p:cNvPr>
            <p:cNvSpPr/>
            <p:nvPr>
              <p:custDataLst>
                <p:tags r:id="rId21"/>
              </p:custDataLst>
            </p:nvPr>
          </p:nvSpPr>
          <p:spPr>
            <a:xfrm>
              <a:off x="1413678" y="5026889"/>
              <a:ext cx="0" cy="36034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Canvas" hidden="1">
              <a:extLst>
                <a:ext uri="{FF2B5EF4-FFF2-40B4-BE49-F238E27FC236}">
                  <a16:creationId xmlns:a16="http://schemas.microsoft.com/office/drawing/2014/main" id="{75F2A70A-BD15-4EA4-95BB-66D71D7F2A3C}"/>
                </a:ext>
              </a:extLst>
            </p:cNvPr>
            <p:cNvSpPr/>
            <p:nvPr/>
          </p:nvSpPr>
          <p:spPr>
            <a:xfrm>
              <a:off x="1413678" y="1825625"/>
              <a:ext cx="9262051" cy="3561610"/>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ustDataLst>
      <p:tags r:id="rId1"/>
    </p:custDataLst>
    <p:extLst>
      <p:ext uri="{BB962C8B-B14F-4D97-AF65-F5344CB8AC3E}">
        <p14:creationId xmlns:p14="http://schemas.microsoft.com/office/powerpoint/2010/main" val="94488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9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E79A6E-21B2-4221-A41A-2BD4B69E6229}"/>
              </a:ext>
            </a:extLst>
          </p:cNvPr>
          <p:cNvSpPr/>
          <p:nvPr/>
        </p:nvSpPr>
        <p:spPr>
          <a:xfrm>
            <a:off x="3276600" y="4410075"/>
            <a:ext cx="1514475" cy="4476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endParaRPr lang="fr-FR"/>
          </a:p>
        </p:txBody>
      </p:sp>
      <p:sp>
        <p:nvSpPr>
          <p:cNvPr id="5" name="Rectangle 4"/>
          <p:cNvSpPr/>
          <p:nvPr/>
        </p:nvSpPr>
        <p:spPr>
          <a:xfrm>
            <a:off x="266700" y="666234"/>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64718" y="742434"/>
            <a:ext cx="6445682" cy="523220"/>
          </a:xfrm>
          <a:prstGeom prst="rect">
            <a:avLst/>
          </a:prstGeom>
        </p:spPr>
        <p:txBody>
          <a:bodyPr wrap="square">
            <a:spAutoFit/>
          </a:bodyPr>
          <a:lstStyle/>
          <a:p>
            <a:r>
              <a:rPr lang="fr-FR" sz="2800"/>
              <a:t>Moment of </a:t>
            </a:r>
            <a:r>
              <a:rPr lang="fr-FR" sz="2800" err="1"/>
              <a:t>inertia</a:t>
            </a:r>
            <a:endParaRPr lang="fr-FR" sz="280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6700" y="1825625"/>
                <a:ext cx="7981950" cy="4351338"/>
              </a:xfrm>
            </p:spPr>
            <p:txBody>
              <a:bodyPr>
                <a:normAutofit/>
              </a:bodyPr>
              <a:lstStyle/>
              <a:p>
                <a:r>
                  <a:rPr lang="en-GB">
                    <a:highlight>
                      <a:srgbClr val="FFFF00"/>
                    </a:highlight>
                  </a:rPr>
                  <a:t>Moment of inertia </a:t>
                </a:r>
                <a:r>
                  <a:rPr lang="en-GB"/>
                  <a:t>is the name given to </a:t>
                </a:r>
                <a:r>
                  <a:rPr lang="en-GB">
                    <a:highlight>
                      <a:srgbClr val="FFFF00"/>
                    </a:highlight>
                  </a:rPr>
                  <a:t>rotational inertia</a:t>
                </a:r>
                <a:r>
                  <a:rPr lang="en-GB"/>
                  <a:t>, the analogue of mass for linear motion.</a:t>
                </a:r>
              </a:p>
              <a:p>
                <a:r>
                  <a:rPr lang="en-GB"/>
                  <a:t>Moment of inertia must be specified with respect to a chosen </a:t>
                </a:r>
                <a:r>
                  <a:rPr lang="fr-FR"/>
                  <a:t>axis of rotation.</a:t>
                </a:r>
              </a:p>
              <a:p>
                <a:r>
                  <a:rPr lang="en-GB"/>
                  <a:t>For a </a:t>
                </a:r>
                <a:r>
                  <a:rPr lang="en-GB">
                    <a:highlight>
                      <a:srgbClr val="FFFF00"/>
                    </a:highlight>
                  </a:rPr>
                  <a:t>point mass</a:t>
                </a:r>
                <a:r>
                  <a:rPr lang="en-GB"/>
                  <a:t>, the moment of inertia is the mass times the square of the perpendicular distance to the rotational axis, </a:t>
                </a:r>
                <a14:m>
                  <m:oMath xmlns:m="http://schemas.openxmlformats.org/officeDocument/2006/math">
                    <m:r>
                      <a:rPr lang="en-GB" b="0" i="1" smtClean="0">
                        <a:latin typeface="Cambria Math" panose="02040503050406030204" pitchFamily="18" charset="0"/>
                      </a:rPr>
                      <m:t>𝐽</m:t>
                    </m:r>
                    <m:r>
                      <a:rPr lang="en-GB" b="0" i="1" smtClean="0">
                        <a:latin typeface="Cambria Math" panose="02040503050406030204" pitchFamily="18" charset="0"/>
                      </a:rPr>
                      <m:t>=</m:t>
                    </m:r>
                    <m:r>
                      <a:rPr lang="en-GB" b="0" i="1" smtClean="0">
                        <a:latin typeface="Cambria Math" panose="02040503050406030204" pitchFamily="18" charset="0"/>
                      </a:rPr>
                      <m:t>𝑚</m:t>
                    </m:r>
                    <m:sSup>
                      <m:sSupPr>
                        <m:ctrlPr>
                          <a:rPr lang="en-GB" b="0" i="1" smtClean="0">
                            <a:latin typeface="Cambria Math" panose="02040503050406030204" pitchFamily="18" charset="0"/>
                          </a:rPr>
                        </m:ctrlPr>
                      </m:sSupPr>
                      <m:e>
                        <m:r>
                          <a:rPr lang="en-GB" b="0" i="1" smtClean="0">
                            <a:latin typeface="Cambria Math" panose="02040503050406030204" pitchFamily="18" charset="0"/>
                          </a:rPr>
                          <m:t>.</m:t>
                        </m:r>
                        <m:r>
                          <a:rPr lang="en-GB" b="0" i="1" smtClean="0">
                            <a:latin typeface="Cambria Math" panose="02040503050406030204" pitchFamily="18" charset="0"/>
                          </a:rPr>
                          <m:t>𝑟</m:t>
                        </m:r>
                      </m:e>
                      <m:sup>
                        <m:r>
                          <a:rPr lang="en-GB" b="0" i="1" smtClean="0">
                            <a:latin typeface="Cambria Math" panose="02040503050406030204" pitchFamily="18" charset="0"/>
                          </a:rPr>
                          <m:t>2</m:t>
                        </m:r>
                      </m:sup>
                    </m:sSup>
                  </m:oMath>
                </a14:m>
                <a:r>
                  <a:rPr lang="en-GB"/>
                  <a:t>. This relationship becomes the basis for all other moments of inertia, since any object can be built up from a </a:t>
                </a:r>
                <a:r>
                  <a:rPr lang="fr-FR"/>
                  <a:t>collection of point masses </a:t>
                </a:r>
                <a14:m>
                  <m:oMath xmlns:m="http://schemas.openxmlformats.org/officeDocument/2006/math">
                    <m:r>
                      <a:rPr lang="en-GB" i="1">
                        <a:latin typeface="Cambria Math" panose="02040503050406030204" pitchFamily="18" charset="0"/>
                      </a:rPr>
                      <m:t>𝐽</m:t>
                    </m:r>
                    <m:r>
                      <a:rPr lang="en-GB" i="1">
                        <a:latin typeface="Cambria Math" panose="02040503050406030204" pitchFamily="18" charset="0"/>
                      </a:rPr>
                      <m:t>= </m:t>
                    </m:r>
                    <m:nary>
                      <m:naryPr>
                        <m:chr m:val="∑"/>
                        <m:supHide m:val="on"/>
                        <m:ctrlPr>
                          <a:rPr lang="en-GB" i="1">
                            <a:latin typeface="Cambria Math" panose="02040503050406030204" pitchFamily="18" charset="0"/>
                          </a:rPr>
                        </m:ctrlPr>
                      </m:naryPr>
                      <m:sub>
                        <m:r>
                          <m:rPr>
                            <m:brk m:alnAt="7"/>
                          </m:rPr>
                          <a:rPr lang="en-GB" i="1">
                            <a:latin typeface="Cambria Math" panose="02040503050406030204" pitchFamily="18" charset="0"/>
                          </a:rPr>
                          <m:t>𝑖</m:t>
                        </m:r>
                      </m:sub>
                      <m:sup/>
                      <m:e>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𝑖</m:t>
                            </m:r>
                          </m:sub>
                        </m:sSub>
                        <m:sSubSup>
                          <m:sSubSupPr>
                            <m:ctrlPr>
                              <a:rPr lang="en-GB" i="1">
                                <a:latin typeface="Cambria Math" panose="02040503050406030204" pitchFamily="18" charset="0"/>
                              </a:rPr>
                            </m:ctrlPr>
                          </m:sSubSupPr>
                          <m:e>
                            <m:r>
                              <a:rPr lang="en-GB" b="0" i="1" smtClean="0">
                                <a:latin typeface="Cambria Math" panose="02040503050406030204" pitchFamily="18" charset="0"/>
                              </a:rPr>
                              <m:t>𝑟</m:t>
                            </m:r>
                          </m:e>
                          <m:sub>
                            <m:r>
                              <a:rPr lang="en-GB" i="1">
                                <a:latin typeface="Cambria Math" panose="02040503050406030204" pitchFamily="18" charset="0"/>
                              </a:rPr>
                              <m:t>𝑖</m:t>
                            </m:r>
                          </m:sub>
                          <m:sup>
                            <m:r>
                              <a:rPr lang="en-GB" i="1">
                                <a:latin typeface="Cambria Math" panose="02040503050406030204" pitchFamily="18" charset="0"/>
                              </a:rPr>
                              <m:t>2</m:t>
                            </m:r>
                          </m:sup>
                        </m:sSubSup>
                      </m:e>
                    </m:nary>
                  </m:oMath>
                </a14:m>
                <a:endParaRPr lang="fr-F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6700" y="1825625"/>
                <a:ext cx="7981950" cy="4351338"/>
              </a:xfrm>
              <a:blipFill>
                <a:blip r:embed="rId3"/>
                <a:stretch>
                  <a:fillRect l="-1375" t="-2241" r="-2063" b="-700"/>
                </a:stretch>
              </a:blipFill>
            </p:spPr>
            <p:txBody>
              <a:bodyPr/>
              <a:lstStyle/>
              <a:p>
                <a:r>
                  <a:rPr lang="en-US">
                    <a:noFill/>
                  </a:rPr>
                  <a:t> </a:t>
                </a:r>
              </a:p>
            </p:txBody>
          </p:sp>
        </mc:Fallback>
      </mc:AlternateContent>
      <p:sp>
        <p:nvSpPr>
          <p:cNvPr id="8" name="TextBox 7"/>
          <p:cNvSpPr txBox="1"/>
          <p:nvPr/>
        </p:nvSpPr>
        <p:spPr>
          <a:xfrm>
            <a:off x="9277350" y="120968"/>
            <a:ext cx="2682722" cy="369332"/>
          </a:xfrm>
          <a:prstGeom prst="rect">
            <a:avLst/>
          </a:prstGeom>
          <a:noFill/>
        </p:spPr>
        <p:txBody>
          <a:bodyPr wrap="none" rtlCol="0">
            <a:spAutoFit/>
          </a:bodyPr>
          <a:lstStyle/>
          <a:p>
            <a:r>
              <a:rPr lang="en-GB"/>
              <a:t>Mechanics in Drive System</a:t>
            </a:r>
            <a:endParaRPr lang="fr-FR"/>
          </a:p>
        </p:txBody>
      </p:sp>
      <p:grpSp>
        <p:nvGrpSpPr>
          <p:cNvPr id="28" name="Group 27">
            <a:extLst>
              <a:ext uri="{FF2B5EF4-FFF2-40B4-BE49-F238E27FC236}">
                <a16:creationId xmlns:a16="http://schemas.microsoft.com/office/drawing/2014/main" id="{A0E6DBF1-3B7D-4BF9-9339-E02B3F9C881D}"/>
              </a:ext>
            </a:extLst>
          </p:cNvPr>
          <p:cNvGrpSpPr/>
          <p:nvPr/>
        </p:nvGrpSpPr>
        <p:grpSpPr>
          <a:xfrm>
            <a:off x="8172165" y="1825625"/>
            <a:ext cx="3753135" cy="4015303"/>
            <a:chOff x="8143732" y="1027906"/>
            <a:chExt cx="3753135" cy="4015303"/>
          </a:xfrm>
        </p:grpSpPr>
        <p:pic>
          <p:nvPicPr>
            <p:cNvPr id="27" name="Graphic 26">
              <a:extLst>
                <a:ext uri="{FF2B5EF4-FFF2-40B4-BE49-F238E27FC236}">
                  <a16:creationId xmlns:a16="http://schemas.microsoft.com/office/drawing/2014/main" id="{E490A2FF-6781-44E9-8DF5-D398BE35E4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3732" y="1027906"/>
              <a:ext cx="3753135" cy="4015303"/>
            </a:xfrm>
            <a:prstGeom prst="rect">
              <a:avLst/>
            </a:prstGeom>
          </p:spPr>
        </p:pic>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CF10566B-B7E9-4DDA-97CD-7AD3753D7420}"/>
                    </a:ext>
                  </a:extLst>
                </p:cNvPr>
                <p:cNvSpPr/>
                <p:nvPr/>
              </p:nvSpPr>
              <p:spPr>
                <a:xfrm>
                  <a:off x="11417534" y="3377899"/>
                  <a:ext cx="367546" cy="367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14:m>
                    <m:oMathPara xmlns:m="http://schemas.openxmlformats.org/officeDocument/2006/math">
                      <m:oMathParaPr>
                        <m:jc m:val="right"/>
                      </m:oMathParaPr>
                      <m:oMath xmlns:m="http://schemas.openxmlformats.org/officeDocument/2006/math">
                        <m:r>
                          <a:rPr lang="en-GB" sz="2800" i="1" dirty="0" smtClean="0">
                            <a:latin typeface="Cambria Math" panose="02040503050406030204" pitchFamily="18" charset="0"/>
                          </a:rPr>
                          <m:t>𝑚</m:t>
                        </m:r>
                      </m:oMath>
                    </m:oMathPara>
                  </a14:m>
                  <a:endParaRPr lang="en-GB"/>
                </a:p>
              </p:txBody>
            </p:sp>
          </mc:Choice>
          <mc:Fallback xmlns="">
            <p:sp>
              <p:nvSpPr>
                <p:cNvPr id="15" name="Oval 14">
                  <a:extLst>
                    <a:ext uri="{FF2B5EF4-FFF2-40B4-BE49-F238E27FC236}">
                      <a16:creationId xmlns:a16="http://schemas.microsoft.com/office/drawing/2014/main" id="{CF10566B-B7E9-4DDA-97CD-7AD3753D7420}"/>
                    </a:ext>
                  </a:extLst>
                </p:cNvPr>
                <p:cNvSpPr>
                  <a:spLocks noRot="1" noChangeAspect="1" noMove="1" noResize="1" noEditPoints="1" noAdjustHandles="1" noChangeArrowheads="1" noChangeShapeType="1" noTextEdit="1"/>
                </p:cNvSpPr>
                <p:nvPr/>
              </p:nvSpPr>
              <p:spPr>
                <a:xfrm>
                  <a:off x="11417534" y="3377899"/>
                  <a:ext cx="367546" cy="367546"/>
                </a:xfrm>
                <a:prstGeom prst="ellipse">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02559318"/>
      </p:ext>
    </p:extLst>
  </p:cSld>
  <p:clrMapOvr>
    <a:masterClrMapping/>
  </p:clrMapOvr>
  <mc:AlternateContent xmlns:mc="http://schemas.openxmlformats.org/markup-compatibility/2006" xmlns:p14="http://schemas.microsoft.com/office/powerpoint/2010/main">
    <mc:Choice Requires="p14">
      <p:transition spd="slow" p14:dur="2000" advTm="162693"/>
    </mc:Choice>
    <mc:Fallback xmlns="">
      <p:transition spd="slow" advTm="16269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PPRESENTATIONGUID" val="6c4c8d8f-fa17-40c8-8c21-60e41fddef3b"/>
  <p:tag name="WASPOLLED" val="FBC452B65B71485C93F6226C20091DFE"/>
  <p:tag name="TPVERSION" val="8"/>
  <p:tag name="TPFULLVERSION" val="8.6.2.11"/>
  <p:tag name="PPTVERSION" val="16"/>
  <p:tag name="TPOS" val="2"/>
  <p:tag name="TPLASTSAVEVERSION" val="6.4 PC"/>
  <p:tag name="VERSION" val="5.0"/>
  <p:tag name="PERSONS" val="&lt;?xml version=&quot;1.0&quot; encoding=&quot;utf-8&quot;?&gt;&lt;ArrayOfPerson xmlns:xsd=&quot;http://www.w3.org/2001/XMLSchema&quot; xmlns:xsi=&quot;http://www.w3.org/2001/XMLSchema-instance&quot; /&gt;"/>
  <p:tag name="PRESGUID" val="f4337a9c-c232-4f75-807d-9463a483065e"/>
  <p:tag name="EDITION" val="Meetoo"/>
</p:tagLst>
</file>

<file path=ppt/tags/tag10.xml><?xml version="1.0" encoding="utf-8"?>
<p:tagLst xmlns:a="http://schemas.openxmlformats.org/drawingml/2006/main" xmlns:r="http://schemas.openxmlformats.org/officeDocument/2006/relationships" xmlns:p="http://schemas.openxmlformats.org/presentationml/2006/main">
  <p:tag name="SHAPETYPE" val="Bars"/>
  <p:tag name="QUESTIONGUID" val="d8d05cd2-1d14-4b4b-bd69-4de7750f6704"/>
  <p:tag name="SHAPEDETAILS" val="&lt;?xml version=&quot;1.0&quot; encoding=&quot;utf-8&quot;?&gt;&lt;ShapeDetails xmlns:xsd=&quot;http://www.w3.org/2001/XMLSchema&quot; xmlns:xsi=&quot;http://www.w3.org/2001/XMLSchema-instance&quot;&gt;&lt;GUID&gt;dd085287-4bd0-40c3-b514-c84039cae830&lt;/GUID&gt;&lt;Name /&gt;&lt;ScreenPosition&gt;BottomRight&lt;/ScreenPosition&gt;&lt;BorderThickness&gt;10&lt;/BorderThickness&gt;&lt;Top&gt;184.7367&lt;/Top&gt;&lt;Left&gt;111.313309&lt;/Left&gt;&lt;Height&gt;28.3737011&lt;/Height&gt;&lt;Width&gt;729.295349&lt;/Width&gt;&lt;/ShapeDetails&gt;"/>
</p:tagLst>
</file>

<file path=ppt/tags/tag11.xml><?xml version="1.0" encoding="utf-8"?>
<p:tagLst xmlns:a="http://schemas.openxmlformats.org/drawingml/2006/main" xmlns:r="http://schemas.openxmlformats.org/officeDocument/2006/relationships" xmlns:p="http://schemas.openxmlformats.org/presentationml/2006/main">
  <p:tag name="SHAPETYPE" val="VotingKey"/>
  <p:tag name="QUESTIONGUID" val="d8d05cd2-1d14-4b4b-bd69-4de7750f6704"/>
</p:tagLst>
</file>

<file path=ppt/tags/tag12.xml><?xml version="1.0" encoding="utf-8"?>
<p:tagLst xmlns:a="http://schemas.openxmlformats.org/drawingml/2006/main" xmlns:r="http://schemas.openxmlformats.org/officeDocument/2006/relationships" xmlns:p="http://schemas.openxmlformats.org/presentationml/2006/main">
  <p:tag name="SHAPETYPE" val="ChoiceText"/>
  <p:tag name="QUESTIONGUID" val="d8d05cd2-1d14-4b4b-bd69-4de7750f6704"/>
</p:tagLst>
</file>

<file path=ppt/tags/tag13.xml><?xml version="1.0" encoding="utf-8"?>
<p:tagLst xmlns:a="http://schemas.openxmlformats.org/drawingml/2006/main" xmlns:r="http://schemas.openxmlformats.org/officeDocument/2006/relationships" xmlns:p="http://schemas.openxmlformats.org/presentationml/2006/main">
  <p:tag name="SHAPETYPE" val="DataLabel"/>
  <p:tag name="QUESTIONGUID" val="d8d05cd2-1d14-4b4b-bd69-4de7750f6704"/>
</p:tagLst>
</file>

<file path=ppt/tags/tag14.xml><?xml version="1.0" encoding="utf-8"?>
<p:tagLst xmlns:a="http://schemas.openxmlformats.org/drawingml/2006/main" xmlns:r="http://schemas.openxmlformats.org/officeDocument/2006/relationships" xmlns:p="http://schemas.openxmlformats.org/presentationml/2006/main">
  <p:tag name="SHAPETYPE" val="Bars"/>
  <p:tag name="QUESTIONGUID" val="d8d05cd2-1d14-4b4b-bd69-4de7750f6704"/>
  <p:tag name="SHAPEDETAILS" val="&lt;?xml version=&quot;1.0&quot; encoding=&quot;utf-8&quot;?&gt;&lt;ShapeDetails xmlns:xsd=&quot;http://www.w3.org/2001/XMLSchema&quot; xmlns:xsi=&quot;http://www.w3.org/2001/XMLSchema-instance&quot;&gt;&lt;GUID&gt;8a32347c-a4b4-4d12-836c-edab217dc410&lt;/GUID&gt;&lt;Name /&gt;&lt;ScreenPosition&gt;BottomRight&lt;/ScreenPosition&gt;&lt;BorderThickness&gt;10&lt;/BorderThickness&gt;&lt;Top&gt;255.097092&lt;/Top&gt;&lt;Left&gt;111.313309&lt;/Left&gt;&lt;Height&gt;28.3737011&lt;/Height&gt;&lt;Width&gt;729.295349&lt;/Width&gt;&lt;/ShapeDetails&gt;"/>
</p:tagLst>
</file>

<file path=ppt/tags/tag15.xml><?xml version="1.0" encoding="utf-8"?>
<p:tagLst xmlns:a="http://schemas.openxmlformats.org/drawingml/2006/main" xmlns:r="http://schemas.openxmlformats.org/officeDocument/2006/relationships" xmlns:p="http://schemas.openxmlformats.org/presentationml/2006/main">
  <p:tag name="SHAPETYPE" val="VotingKey"/>
  <p:tag name="QUESTIONGUID" val="d8d05cd2-1d14-4b4b-bd69-4de7750f6704"/>
</p:tagLst>
</file>

<file path=ppt/tags/tag16.xml><?xml version="1.0" encoding="utf-8"?>
<p:tagLst xmlns:a="http://schemas.openxmlformats.org/drawingml/2006/main" xmlns:r="http://schemas.openxmlformats.org/officeDocument/2006/relationships" xmlns:p="http://schemas.openxmlformats.org/presentationml/2006/main">
  <p:tag name="SHAPETYPE" val="ChoiceText"/>
  <p:tag name="QUESTIONGUID" val="d8d05cd2-1d14-4b4b-bd69-4de7750f6704"/>
</p:tagLst>
</file>

<file path=ppt/tags/tag17.xml><?xml version="1.0" encoding="utf-8"?>
<p:tagLst xmlns:a="http://schemas.openxmlformats.org/drawingml/2006/main" xmlns:r="http://schemas.openxmlformats.org/officeDocument/2006/relationships" xmlns:p="http://schemas.openxmlformats.org/presentationml/2006/main">
  <p:tag name="SHAPETYPE" val="DataLabel"/>
  <p:tag name="QUESTIONGUID" val="d8d05cd2-1d14-4b4b-bd69-4de7750f6704"/>
</p:tagLst>
</file>

<file path=ppt/tags/tag18.xml><?xml version="1.0" encoding="utf-8"?>
<p:tagLst xmlns:a="http://schemas.openxmlformats.org/drawingml/2006/main" xmlns:r="http://schemas.openxmlformats.org/officeDocument/2006/relationships" xmlns:p="http://schemas.openxmlformats.org/presentationml/2006/main">
  <p:tag name="SHAPETYPE" val="Bars"/>
  <p:tag name="QUESTIONGUID" val="d8d05cd2-1d14-4b4b-bd69-4de7750f6704"/>
  <p:tag name="SHAPEDETAILS" val="&lt;?xml version=&quot;1.0&quot; encoding=&quot;utf-8&quot;?&gt;&lt;ShapeDetails xmlns:xsd=&quot;http://www.w3.org/2001/XMLSchema&quot; xmlns:xsi=&quot;http://www.w3.org/2001/XMLSchema-instance&quot;&gt;&lt;GUID&gt;6e9b3276-243c-407d-ac13-865b9cafc426&lt;/GUID&gt;&lt;Name /&gt;&lt;ScreenPosition&gt;BottomRight&lt;/ScreenPosition&gt;&lt;BorderThickness&gt;10&lt;/BorderThickness&gt;&lt;Top&gt;325.45755&lt;/Top&gt;&lt;Left&gt;111.313309&lt;/Left&gt;&lt;Height&gt;28.3737011&lt;/Height&gt;&lt;Width&gt;729.295349&lt;/Width&gt;&lt;/ShapeDetails&gt;"/>
</p:tagLst>
</file>

<file path=ppt/tags/tag19.xml><?xml version="1.0" encoding="utf-8"?>
<p:tagLst xmlns:a="http://schemas.openxmlformats.org/drawingml/2006/main" xmlns:r="http://schemas.openxmlformats.org/officeDocument/2006/relationships" xmlns:p="http://schemas.openxmlformats.org/presentationml/2006/main">
  <p:tag name="SHAPETYPE" val="VotingKey"/>
  <p:tag name="QUESTIONGUID" val="d8d05cd2-1d14-4b4b-bd69-4de7750f6704"/>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9647FFD4FBB34AB79CAC35FA4FAFA856&lt;/guid&gt;&#10;        &lt;description /&gt;&#10;        &lt;date&gt;3/7/2017 5:10:12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4BD2158E43294191B37BF763A5ECC94F&lt;/guid&gt;&#10;            &lt;repollguid&gt;2F88DEF1C319470B93FA7B352337E57E&lt;/repollguid&gt;&#10;            &lt;sourceid&gt;1CD71CB0F5C54B13A71A8C7439DD2B27&lt;/sourceid&gt;&#10;            &lt;questiontext&gt;Mass moment of inertia is a characteristic of an object to resist &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19B59977353645ED87463014D3C391D9&lt;/guid&gt;&#10;                    &lt;answertext&gt;Rotation &lt;/answertext&gt;&#10;                    &lt;valuetype&gt;0&lt;/valuetype&gt;&#10;                &lt;/answer&gt;&#10;                &lt;answer&gt;&#10;                    &lt;guid&gt;2CDE0F3FDB2142128F87D164E8FBD434&lt;/guid&gt;&#10;                    &lt;answertext&gt;Acceleration&lt;/answertext&gt;&#10;                    &lt;valuetype&gt;0&lt;/valuetype&gt;&#10;                &lt;/answer&gt;&#10;                &lt;answer&gt;&#10;                    &lt;guid&gt;92B88B2894F341C19DADF90F38563F2D&lt;/guid&gt;&#10;                    &lt;answertext&gt;Moments&lt;/answertext&gt;&#10;                    &lt;valuetype&gt;0&lt;/valuetype&gt;&#10;                &lt;/answer&gt;&#10;                &lt;answer&gt;&#10;                    &lt;guid&gt;4D44114BF3744863867EBD31075E6341&lt;/guid&gt;&#10;                    &lt;answertext&gt;Translation&lt;/answertext&gt;&#10;                    &lt;valuetype&gt;0&lt;/valuetype&gt;&#10;                &lt;/answer&gt;&#10;                &lt;answer&gt;&#10;                    &lt;guid&gt;1903D4BC662E4E8CAD40E869DA904684&lt;/guid&gt;&#10;                    &lt;answertext&gt;Internal forces&lt;/answertext&gt;&#10;                    &lt;valuetype&gt;0&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 name="HASRESULTS" val="False"/>
  <p:tag name="TICKWIDTH" val="&lt;?xml version=&quot;1.0&quot; encoding=&quot;utf-8&quot;?&gt;&lt;float&gt;0&lt;/float&gt;"/>
  <p:tag name="SLIDETYPE" val="&lt;?xml version=&quot;1.0&quot; encoding=&quot;utf-8&quot;?&gt;&lt;SlideType&gt;Question&lt;/SlideType&gt;"/>
  <p:tag name="RESULTRENDERING" val="&lt;?xml version=&quot;1.0&quot; encoding=&quot;utf-8&quot;?&gt;&lt;DataRendering xmlns:xsd=&quot;http://www.w3.org/2001/XMLSchema&quot; xmlns:xsi=&quot;http://www.w3.org/2001/XMLSchema-instance&quot;&gt;&lt;GUID&gt;5c2ae5c9-e06e-4f38-b316-2db88a9d176f&lt;/GUID&gt;&lt;Name /&gt;&lt;ShowAverage&gt;false&lt;/ShowAverage&gt;&lt;DisplayType&gt;Bars&lt;/DisplayType&gt;&lt;DisplayNumbersAs&gt;Percentages&lt;/DisplayNumbersAs&gt;&lt;DecimalPlaces&gt;0&lt;/DecimalPlaces&gt;&lt;ShowResultsAxis&gt;false&lt;/ShowResultsAxis&gt;&lt;ShowRangeAxis&gt;true&lt;/ShowRangeAxis&gt;&lt;ShowTotal&gt;true&lt;/ShowTotal&gt;&lt;ShowResults&gt;true&lt;/ShowResults&gt;&lt;CalculatePercentageAs&gt;PercentagesOfVoters&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COUNTDOWNOPTIONS" val="&lt;?xml version=&quot;1.0&quot; encoding=&quot;utf-8&quot;?&gt;&lt;CountdownOptions xmlns:xsd=&quot;http://www.w3.org/2001/XMLSchema&quot; xmlns:xsi=&quot;http://www.w3.org/2001/XMLSchema-instance&quot;&gt;&lt;GUID&gt;08a24f68-8978-4fc6-8464-f74c7c77cac5&lt;/GUID&gt;&lt;HasCountdown&gt;false&lt;/HasCountdown&gt;&lt;DoesCountdownClosePoll&gt;false&lt;/DoesCountdownClosePoll&gt;&lt;Length&gt;10&lt;/Length&gt;&lt;Value&gt;10&lt;/Value&gt;&lt;CountdownType&gt;Analogue&lt;/CountdownType&gt;&lt;Location&gt;&lt;GUID&gt;00000000-0000-0000-0000-000000000000&lt;/GUID&gt;&lt;ScreenPosition&gt;BottomRight&lt;/ScreenPosition&gt;&lt;BorderThickness&gt;10&lt;/BorderThickness&gt;&lt;Top&gt;0&lt;/Top&gt;&lt;Left&gt;0&lt;/Left&gt;&lt;Height&gt;35&lt;/Height&gt;&lt;Width&gt;50&lt;/Width&gt;&lt;/Location&gt;&lt;/CountdownOptions&gt;"/>
  <p:tag name="SOUNDOPTIONS" val="&lt;?xml version=&quot;1.0&quot; encoding=&quot;utf-8&quot;?&gt;&lt;SoundOptions xmlns:xsd=&quot;http://www.w3.org/2001/XMLSchema&quot; xmlns:xsi=&quot;http://www.w3.org/2001/XMLSchema-instance&quot;&gt;&lt;GUID&gt;3f69ade6-5d7b-4b12-ae8e-02e59277c236&lt;/GUID&gt;&lt;Name /&gt;&lt;PlaySound&gt;false&lt;/PlaySound&gt;&lt;CountdownSoundTag&gt;SOUND5048106112113789048858212267122791194343688811210411778721021077387908281705665479797697149868110361&lt;/CountdownSoundTag&gt;&lt;PlayTimesUpSound&gt;false&lt;/PlayTimesUpSound&gt;&lt;TimesUpSoundTag&gt;SOUND78559777531211121158510385529866107431017273103999057109117571068712285765090109816511543112828412211961&lt;/TimesUpSoundTag&gt;&lt;Loop&gt;true&lt;/Loop&gt;&lt;/SoundOptions&gt;"/>
  <p:tag name="VOTENOWOPTIONS" val="&lt;?xml version=&quot;1.0&quot; encoding=&quot;utf-8&quot;?&gt;&lt;VoteNowOptions xmlns:xsd=&quot;http://www.w3.org/2001/XMLSchema&quot; xmlns:xsi=&quot;http://www.w3.org/2001/XMLSchema-instance&quot;&gt;&lt;GUID&gt;ead9937d-c3a1-4244-8f3f-5124aa5de180&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JOININSTRUCTIONS" val="&lt;?xml version=&quot;1.0&quot; encoding=&quot;utf-8&quot;?&gt;&lt;JoinInstructions xmlns:xsd=&quot;http://www.w3.org/2001/XMLSchema&quot; xmlns:xsi=&quot;http://www.w3.org/2001/XMLSchema-instance&quot;&gt;&lt;GUID&gt;1e157b87-8870-4146-b168-97789dfef43b&lt;/GUID&gt;&lt;Name /&gt;&lt;Position&gt;&lt;GUID&gt;7f660ba5-0942-4057-9225-246e9baffc47&lt;/GUID&gt;&lt;Name /&gt;&lt;ScreenPosition&gt;BottomRight&lt;/ScreenPosition&gt;&lt;BorderThickness&gt;10&lt;/BorderThickness&gt;&lt;Top&gt;10&lt;/Top&gt;&lt;Left&gt;598&lt;/Left&gt;&lt;Height&gt;29.08126&lt;/Height&gt;&lt;Width&gt;252.562683&lt;/Width&gt;&lt;/Position&gt;&lt;/JoinInstructions&gt;"/>
  <p:tag name="QUESTIONDEFINITION" val="&lt;?xml version=&quot;1.0&quot; encoding=&quot;utf-8&quot;?&gt;&lt;MultipleChoiceQuestion xmlns:xsd=&quot;http://www.w3.org/2001/XMLSchema&quot; xmlns:xsi=&quot;http://www.w3.org/2001/XMLSchema-instance&quot;&gt;&lt;GUID&gt;d8d05cd2-1d14-4b4b-bd69-4de7750f6704&lt;/GUID&gt;&lt;Name /&gt;&lt;ReactorQuestionId /&gt;&lt;Text&gt;The moment of inertia is a characteristic of an object to resist &lt;/Text&gt;&lt;SubChoiceDefinitions&gt;&lt;SubChoiceDefinition&gt;&lt;Name&gt;_default&lt;/Name&gt;&lt;SubChoiceSourceReferences /&gt;&lt;/SubChoiceDefinition&gt;&lt;/SubChoiceDefinitions&gt;&lt;SubText /&gt;&lt;IndividualWeightingText /&gt;&lt;QuestionType&gt;MultipleChoice&lt;/QuestionType&gt;&lt;Source&gt;Handsets&lt;/Source&gt;&lt;Choices&gt;&lt;Choice xsi:type=&quot;DiscreteChoice&quot;&gt;&lt;GUID&gt;954e6d44-6d77-4c9c-af2d-d12f05523f05&lt;/GUID&gt;&lt;Name /&gt;&lt;IsSelected&gt;true&lt;/IsSelected&gt;&lt;Description&gt;Rotational acceleration&lt;/Description&gt;&lt;Key&gt;1&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c37bad12-2a2a-4785-b623-e6b7e88fc687&lt;/GUID&gt;&lt;Name /&gt;&lt;IsSelected&gt;true&lt;/IsSelected&gt;&lt;Description&gt;Linear acceleration&lt;/Description&gt;&lt;Key&gt;2&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5c4fad5d-5421-4fd7-a78d-4b2a6b3e9bd0&lt;/GUID&gt;&lt;Name /&gt;&lt;IsSelected&gt;true&lt;/IsSelected&gt;&lt;Description&gt;Linear Translation&lt;/Description&gt;&lt;Key&gt;3&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6658a813-1061-4efe-aa98-8298caba1266&lt;/GUID&gt;&lt;Name /&gt;&lt;IsSelected&gt;true&lt;/IsSelected&gt;&lt;Description&gt;Internal forces&lt;/Description&gt;&lt;Key&gt;4&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s&gt;&lt;HasData&gt;false&lt;/HasData&gt;&lt;MasterQuestionNumSubChoices&gt;0&lt;/MasterQuestionNumSubChoices&gt;&lt;TimeOpenMS&gt;0&lt;/TimeOpenMS&gt;&lt;IsQuestionWeighted&gt;false&lt;/IsQuestionWeighted&gt;&lt;CorrectAnswerVotesNumber&gt;0&lt;/CorrectAnswerVotesNumber&gt;&lt;CorrectAnswerVotesPercent&gt;0&lt;/CorrectAnswerVotesPercent&gt;&lt;ReactorPollDetails&gt;&lt;MeetingId&gt;0&lt;/MeetingId&gt;&lt;SessionId&gt;0&lt;/SessionId&gt;&lt;TenancyId&gt;0&lt;/TenancyId&gt;&lt;LatestPollId&gt;0&lt;/LatestPollId&gt;&lt;/ReactorPollDetails&gt;&lt;Ranking&gt;false&lt;/Ranking&gt;&lt;MaxNumResponses&gt;1&lt;/MaxNumResponses&gt;&lt;MultipleChoiceSubTypeValue&gt;AnyOrder&lt;/MultipleChoiceSubTypeValue&gt;&lt;/MultipleChoiceQuestion&gt;"/>
  <p:tag name="SCORINGOPTIONS" val="&lt;?xml version=&quot;1.0&quot; encoding=&quot;utf-8&quot;?&gt;&lt;ScoringOptions xmlns:xsd=&quot;http://www.w3.org/2001/XMLSchema&quot; xmlns:xsi=&quot;http://www.w3.org/2001/XMLSchema-instance&quot;&gt;&lt;GUID&gt;6b8fcf9c-4451-47bb-a2d3-bda30025319e&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LASTMODE" val="&lt;?xml version=&quot;1.0&quot; encoding=&quot;utf-8&quot;?&gt;&lt;int&gt;0&lt;/int&gt;"/>
  <p:tag name="SEQUENCECOUNT" val="&lt;?xml version=&quot;1.0&quot; encoding=&quot;utf-8&quot;?&gt;&lt;int&gt;23&lt;/int&gt;"/>
  <p:tag name="MEETOO" val="f4337a9c-c232-4f75-807d-9463a483065e"/>
</p:tagLst>
</file>

<file path=ppt/tags/tag20.xml><?xml version="1.0" encoding="utf-8"?>
<p:tagLst xmlns:a="http://schemas.openxmlformats.org/drawingml/2006/main" xmlns:r="http://schemas.openxmlformats.org/officeDocument/2006/relationships" xmlns:p="http://schemas.openxmlformats.org/presentationml/2006/main">
  <p:tag name="SHAPETYPE" val="ChoiceText"/>
  <p:tag name="QUESTIONGUID" val="d8d05cd2-1d14-4b4b-bd69-4de7750f6704"/>
</p:tagLst>
</file>

<file path=ppt/tags/tag21.xml><?xml version="1.0" encoding="utf-8"?>
<p:tagLst xmlns:a="http://schemas.openxmlformats.org/drawingml/2006/main" xmlns:r="http://schemas.openxmlformats.org/officeDocument/2006/relationships" xmlns:p="http://schemas.openxmlformats.org/presentationml/2006/main">
  <p:tag name="SHAPETYPE" val="DataLabel"/>
  <p:tag name="QUESTIONGUID" val="d8d05cd2-1d14-4b4b-bd69-4de7750f6704"/>
</p:tagLst>
</file>

<file path=ppt/tags/tag22.xml><?xml version="1.0" encoding="utf-8"?>
<p:tagLst xmlns:a="http://schemas.openxmlformats.org/drawingml/2006/main" xmlns:r="http://schemas.openxmlformats.org/officeDocument/2006/relationships" xmlns:p="http://schemas.openxmlformats.org/presentationml/2006/main">
  <p:tag name="SHAPETYPE" val="Bars"/>
  <p:tag name="QUESTIONGUID" val="d8d05cd2-1d14-4b4b-bd69-4de7750f6704"/>
  <p:tag name="SHAPEDETAILS" val="&lt;?xml version=&quot;1.0&quot; encoding=&quot;utf-8&quot;?&gt;&lt;ShapeDetails xmlns:xsd=&quot;http://www.w3.org/2001/XMLSchema&quot; xmlns:xsi=&quot;http://www.w3.org/2001/XMLSchema-instance&quot;&gt;&lt;GUID&gt;56ac1e4c-0578-434d-a710-abc97ee38c6f&lt;/GUID&gt;&lt;Name /&gt;&lt;ScreenPosition&gt;BottomRight&lt;/ScreenPosition&gt;&lt;BorderThickness&gt;10&lt;/BorderThickness&gt;&lt;Top&gt;395.818024&lt;/Top&gt;&lt;Left&gt;111.313309&lt;/Left&gt;&lt;Height&gt;28.3737011&lt;/Height&gt;&lt;Width&gt;729.295349&lt;/Width&gt;&lt;/ShapeDetails&gt;"/>
</p:tagLst>
</file>

<file path=ppt/tags/tag23.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E62A9CCDB59A45B9A71E117792E1680A&lt;/guid&gt;&#10;        &lt;description /&gt;&#10;        &lt;date&gt;3/7/2017 5:11:26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F77CD6FC5B874D6E8C9B6F4E083BB95C&lt;/guid&gt;&#10;            &lt;repollguid&gt;07E5C0CC451B401180D20083F41DCA13&lt;/repollguid&gt;&#10;            &lt;sourceid&gt;EEB3C2FEA96848B5A2554F2CCCE38F60&lt;/sourceid&gt;&#10;            &lt;questiontext&gt;If an object is only translating, you don’t need to concern yourself with its mass moment of inertia&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483C36207FD1468CBD7A97F01B51AF50&lt;/guid&gt;&#10;                    &lt;answertext&gt;True&lt;/answertext&gt;&#10;                    &lt;valuetype&gt;0&lt;/valuetype&gt;&#10;                &lt;/answer&gt;&#10;                &lt;answer&gt;&#10;                    &lt;guid&gt;EDC73999F7F748CCABF31912EECAF1AD&lt;/guid&gt;&#10;                    &lt;answertext&gt;False&lt;/answertext&gt;&#10;                    &lt;valuetype&gt;0&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 name="HASRESULTS" val="False"/>
  <p:tag name="TICKWIDTH" val="&lt;?xml version=&quot;1.0&quot; encoding=&quot;utf-8&quot;?&gt;&lt;float&gt;0&lt;/float&gt;"/>
  <p:tag name="SLIDETYPE" val="&lt;?xml version=&quot;1.0&quot; encoding=&quot;utf-8&quot;?&gt;&lt;SlideType&gt;Question&lt;/SlideType&gt;"/>
  <p:tag name="RESULTRENDERING" val="&lt;?xml version=&quot;1.0&quot; encoding=&quot;utf-8&quot;?&gt;&lt;DataRendering xmlns:xsd=&quot;http://www.w3.org/2001/XMLSchema&quot; xmlns:xsi=&quot;http://www.w3.org/2001/XMLSchema-instance&quot;&gt;&lt;GUID&gt;bd0bc071-6cd1-40b8-bd75-787df7d88aa4&lt;/GUID&gt;&lt;Name /&gt;&lt;ShowAverage&gt;false&lt;/ShowAverage&gt;&lt;DisplayType&gt;Bars&lt;/DisplayType&gt;&lt;DisplayNumbersAs&gt;Percentages&lt;/DisplayNumbersAs&gt;&lt;DecimalPlaces&gt;0&lt;/DecimalPlaces&gt;&lt;ShowResultsAxis&gt;false&lt;/ShowResultsAxis&gt;&lt;ShowRangeAxis&gt;true&lt;/ShowRangeAxis&gt;&lt;ShowTotal&gt;true&lt;/ShowTotal&gt;&lt;ShowResults&gt;true&lt;/ShowResults&gt;&lt;CalculatePercentageAs&gt;PercentagesOfVoters&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COUNTDOWNOPTIONS" val="&lt;?xml version=&quot;1.0&quot; encoding=&quot;utf-8&quot;?&gt;&lt;CountdownOptions xmlns:xsd=&quot;http://www.w3.org/2001/XMLSchema&quot; xmlns:xsi=&quot;http://www.w3.org/2001/XMLSchema-instance&quot;&gt;&lt;GUID&gt;08a24f68-8978-4fc6-8464-f74c7c77cac5&lt;/GUID&gt;&lt;HasCountdown&gt;false&lt;/HasCountdown&gt;&lt;DoesCountdownClosePoll&gt;false&lt;/DoesCountdownClosePoll&gt;&lt;Length&gt;10&lt;/Length&gt;&lt;Value&gt;10&lt;/Value&gt;&lt;CountdownType&gt;Analogue&lt;/CountdownType&gt;&lt;Location&gt;&lt;GUID&gt;00000000-0000-0000-0000-000000000000&lt;/GUID&gt;&lt;ScreenPosition&gt;BottomRight&lt;/ScreenPosition&gt;&lt;BorderThickness&gt;10&lt;/BorderThickness&gt;&lt;Top&gt;0&lt;/Top&gt;&lt;Left&gt;0&lt;/Left&gt;&lt;Height&gt;35&lt;/Height&gt;&lt;Width&gt;50&lt;/Width&gt;&lt;/Location&gt;&lt;/CountdownOptions&gt;"/>
  <p:tag name="SOUNDOPTIONS" val="&lt;?xml version=&quot;1.0&quot; encoding=&quot;utf-8&quot;?&gt;&lt;SoundOptions xmlns:xsd=&quot;http://www.w3.org/2001/XMLSchema&quot; xmlns:xsi=&quot;http://www.w3.org/2001/XMLSchema-instance&quot;&gt;&lt;GUID&gt;9695c7c6-55c4-40be-8e0c-fc4171cb7fc0&lt;/GUID&gt;&lt;Name /&gt;&lt;PlaySound&gt;false&lt;/PlaySound&gt;&lt;CountdownSoundTag&gt;SOUND5048106112113789048858212267122791194343688811210411778721021077387908281705665479797697149868110361&lt;/CountdownSoundTag&gt;&lt;PlayTimesUpSound&gt;false&lt;/PlayTimesUpSound&gt;&lt;TimesUpSoundTag&gt;SOUND78559777531211121158510385529866107431017273103999057109117571068712285765090109816511543112828412211961&lt;/TimesUpSoundTag&gt;&lt;Loop&gt;true&lt;/Loop&gt;&lt;/SoundOptions&gt;"/>
  <p:tag name="VOTENOWOPTIONS" val="&lt;?xml version=&quot;1.0&quot; encoding=&quot;utf-8&quot;?&gt;&lt;VoteNowOptions xmlns:xsd=&quot;http://www.w3.org/2001/XMLSchema&quot; xmlns:xsi=&quot;http://www.w3.org/2001/XMLSchema-instance&quot;&gt;&lt;GUID&gt;ead9937d-c3a1-4244-8f3f-5124aa5de180&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JOININSTRUCTIONS" val="&lt;?xml version=&quot;1.0&quot; encoding=&quot;utf-8&quot;?&gt;&lt;JoinInstructions xmlns:xsd=&quot;http://www.w3.org/2001/XMLSchema&quot; xmlns:xsi=&quot;http://www.w3.org/2001/XMLSchema-instance&quot;&gt;&lt;GUID&gt;0deb0e6e-97c5-4b74-b6bd-86f5d81a529c&lt;/GUID&gt;&lt;Name /&gt;&lt;Position&gt;&lt;GUID&gt;862a2daf-ef42-4fa1-b703-9e623498cafe&lt;/GUID&gt;&lt;Name /&gt;&lt;ScreenPosition&gt;BottomRight&lt;/ScreenPosition&gt;&lt;BorderThickness&gt;10&lt;/BorderThickness&gt;&lt;Top&gt;10&lt;/Top&gt;&lt;Left&gt;598&lt;/Left&gt;&lt;Height&gt;29.08126&lt;/Height&gt;&lt;Width&gt;252.562683&lt;/Width&gt;&lt;/Position&gt;&lt;/JoinInstructions&gt;"/>
  <p:tag name="SCORINGOPTIONS" val="&lt;?xml version=&quot;1.0&quot; encoding=&quot;utf-8&quot;?&gt;&lt;ScoringOptions xmlns:xsd=&quot;http://www.w3.org/2001/XMLSchema&quot; xmlns:xsi=&quot;http://www.w3.org/2001/XMLSchema-instance&quot;&gt;&lt;GUID&gt;6b8fcf9c-4451-47bb-a2d3-bda30025319e&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QUESTIONDEFINITION" val="&lt;?xml version=&quot;1.0&quot; encoding=&quot;utf-8&quot;?&gt;&lt;MultipleChoiceQuestion xmlns:xsd=&quot;http://www.w3.org/2001/XMLSchema&quot; xmlns:xsi=&quot;http://www.w3.org/2001/XMLSchema-instance&quot;&gt;&lt;GUID&gt;a2c1ff09-4316-4961-ac4b-b9f8ed087f74&lt;/GUID&gt;&lt;Name /&gt;&lt;ReactorQuestionId /&gt;&lt;Text&gt;If an object is only translating linearly, you don’t need to concern yourself with its mass moment of inertia&lt;/Text&gt;&lt;SubChoiceDefinitions&gt;&lt;SubChoiceDefinition&gt;&lt;Name&gt;_default&lt;/Name&gt;&lt;SubChoiceSourceReferences /&gt;&lt;/SubChoiceDefinition&gt;&lt;/SubChoiceDefinitions&gt;&lt;SubText /&gt;&lt;IndividualWeightingText /&gt;&lt;QuestionType&gt;MultipleChoice&lt;/QuestionType&gt;&lt;Source&gt;Handsets&lt;/Source&gt;&lt;Choices&gt;&lt;Choice xsi:type=&quot;DiscreteChoice&quot;&gt;&lt;GUID&gt;54424d4c-d905-4fd4-a057-d8b2ba9ea06d&lt;/GUID&gt;&lt;Name /&gt;&lt;IsSelected&gt;true&lt;/IsSelected&gt;&lt;Description&gt;True&lt;/Description&gt;&lt;Key&gt;1&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9a470d3c-c57e-4e8c-97dd-83e7d08fb7d7&lt;/GUID&gt;&lt;Name /&gt;&lt;IsSelected&gt;true&lt;/IsSelected&gt;&lt;Description&gt;False&lt;/Description&gt;&lt;Key&gt;2&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s&gt;&lt;HasData&gt;false&lt;/HasData&gt;&lt;MasterQuestionNumSubChoices&gt;0&lt;/MasterQuestionNumSubChoices&gt;&lt;TimeOpenMS&gt;0&lt;/TimeOpenMS&gt;&lt;IsQuestionWeighted&gt;false&lt;/IsQuestionWeighted&gt;&lt;CorrectAnswerVotesNumber&gt;0&lt;/CorrectAnswerVotesNumber&gt;&lt;CorrectAnswerVotesPercent&gt;0&lt;/CorrectAnswerVotesPercent&gt;&lt;ReactorPollDetails&gt;&lt;MeetingId&gt;0&lt;/MeetingId&gt;&lt;SessionId&gt;0&lt;/SessionId&gt;&lt;TenancyId&gt;0&lt;/TenancyId&gt;&lt;LatestPollId&gt;0&lt;/LatestPollId&gt;&lt;/ReactorPollDetails&gt;&lt;Ranking&gt;false&lt;/Ranking&gt;&lt;MaxNumResponses&gt;1&lt;/MaxNumResponses&gt;&lt;MultipleChoiceSubTypeValue&gt;AnyOrder&lt;/MultipleChoiceSubTypeValue&gt;&lt;/MultipleChoiceQuestion&gt;"/>
  <p:tag name="LASTMODE" val="&lt;?xml version=&quot;1.0&quot; encoding=&quot;utf-8&quot;?&gt;&lt;int&gt;0&lt;/int&gt;"/>
  <p:tag name="SEQUENCECOUNT" val="&lt;?xml version=&quot;1.0&quot; encoding=&quot;utf-8&quot;?&gt;&lt;int&gt;24&lt;/int&gt;"/>
  <p:tag name="MEETOO" val="f4337a9c-c232-4f75-807d-9463a483065e"/>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MEETINGNUMBER" val="140-740-781"/>
</p:tagLst>
</file>

<file path=ppt/tags/tag26.xml><?xml version="1.0" encoding="utf-8"?>
<p:tagLst xmlns:a="http://schemas.openxmlformats.org/drawingml/2006/main" xmlns:r="http://schemas.openxmlformats.org/officeDocument/2006/relationships" xmlns:p="http://schemas.openxmlformats.org/presentationml/2006/main">
  <p:tag name="STARTANIMATION" val="OpenQuestion"/>
  <p:tag name="QUESTIONGUID" val="a2c1ff09-4316-4961-ac4b-b9f8ed087f74"/>
</p:tagLst>
</file>

<file path=ppt/tags/tag27.xml><?xml version="1.0" encoding="utf-8"?>
<p:tagLst xmlns:a="http://schemas.openxmlformats.org/drawingml/2006/main" xmlns:r="http://schemas.openxmlformats.org/officeDocument/2006/relationships" xmlns:p="http://schemas.openxmlformats.org/presentationml/2006/main">
  <p:tag name="QUESTIONGUID" val="a2c1ff09-4316-4961-ac4b-b9f8ed087f74"/>
  <p:tag name="DESELECT" val="&lt;?xml version=&quot;1.0&quot; encoding=&quot;utf-8&quot;?&gt;&lt;ShapeEvent xmlns:xsd=&quot;http://www.w3.org/2001/XMLSchema&quot; xmlns:xsi=&quot;http://www.w3.org/2001/XMLSchema-instance&quot;&gt;&lt;Event&gt;SizePlaceholder&lt;/Event&gt;&lt;Arguments /&gt;&lt;/ShapeEvent&gt;"/>
  <p:tag name="SHAPEDETAILS" val="&lt;?xml version=&quot;1.0&quot; encoding=&quot;utf-8&quot;?&gt;&lt;ShapeDetails xmlns:xsd=&quot;http://www.w3.org/2001/XMLSchema&quot; xmlns:xsi=&quot;http://www.w3.org/2001/XMLSchema-instance&quot;&gt;&lt;GUID&gt;eb9ad4e2-e117-46b3-872e-5258e6d3b42f&lt;/GUID&gt;&lt;Name /&gt;&lt;ScreenPosition&gt;BottomRight&lt;/ScreenPosition&gt;&lt;BorderThickness&gt;10&lt;/BorderThickness&gt;&lt;Top&gt;218.14299&lt;/Top&gt;&lt;Left&gt;66&lt;/Left&gt;&lt;Height&gt;139.7208&lt;/Height&gt;&lt;Width&gt;828&lt;/Width&gt;&lt;/ShapeDetails&gt;"/>
</p:tagLst>
</file>

<file path=ppt/tags/tag28.xml><?xml version="1.0" encoding="utf-8"?>
<p:tagLst xmlns:a="http://schemas.openxmlformats.org/drawingml/2006/main" xmlns:r="http://schemas.openxmlformats.org/officeDocument/2006/relationships" xmlns:p="http://schemas.openxmlformats.org/presentationml/2006/main">
  <p:tag name="SHAPETYPE" val="VotingKey"/>
  <p:tag name="QUESTIONGUID" val="a2c1ff09-4316-4961-ac4b-b9f8ed087f74"/>
</p:tagLst>
</file>

<file path=ppt/tags/tag29.xml><?xml version="1.0" encoding="utf-8"?>
<p:tagLst xmlns:a="http://schemas.openxmlformats.org/drawingml/2006/main" xmlns:r="http://schemas.openxmlformats.org/officeDocument/2006/relationships" xmlns:p="http://schemas.openxmlformats.org/presentationml/2006/main">
  <p:tag name="SHAPETYPE" val="ChoiceText"/>
  <p:tag name="QUESTIONGUID" val="a2c1ff09-4316-4961-ac4b-b9f8ed087f74"/>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SHAPETYPE" val="DataLabel"/>
  <p:tag name="QUESTIONGUID" val="a2c1ff09-4316-4961-ac4b-b9f8ed087f74"/>
</p:tagLst>
</file>

<file path=ppt/tags/tag31.xml><?xml version="1.0" encoding="utf-8"?>
<p:tagLst xmlns:a="http://schemas.openxmlformats.org/drawingml/2006/main" xmlns:r="http://schemas.openxmlformats.org/officeDocument/2006/relationships" xmlns:p="http://schemas.openxmlformats.org/presentationml/2006/main">
  <p:tag name="SHAPETYPE" val="Bars"/>
  <p:tag name="QUESTIONGUID" val="a2c1ff09-4316-4961-ac4b-b9f8ed087f74"/>
  <p:tag name="SHAPEDETAILS" val="&lt;?xml version=&quot;1.0&quot; encoding=&quot;utf-8&quot;?&gt;&lt;ShapeDetails xmlns:xsd=&quot;http://www.w3.org/2001/XMLSchema&quot; xmlns:xsi=&quot;http://www.w3.org/2001/XMLSchema-instance&quot;&gt;&lt;GUID&gt;11dab02b-fe34-46f2-aa5c-ad9debb2a767&lt;/GUID&gt;&lt;Name /&gt;&lt;ScreenPosition&gt;BottomRight&lt;/ScreenPosition&gt;&lt;BorderThickness&gt;10&lt;/BorderThickness&gt;&lt;Top&gt;184.7367&lt;/Top&gt;&lt;Left&gt;111.313309&lt;/Left&gt;&lt;Height&gt;28.3737011&lt;/Height&gt;&lt;Width&gt;729.295349&lt;/Width&gt;&lt;/ShapeDetails&gt;"/>
</p:tagLst>
</file>

<file path=ppt/tags/tag32.xml><?xml version="1.0" encoding="utf-8"?>
<p:tagLst xmlns:a="http://schemas.openxmlformats.org/drawingml/2006/main" xmlns:r="http://schemas.openxmlformats.org/officeDocument/2006/relationships" xmlns:p="http://schemas.openxmlformats.org/presentationml/2006/main">
  <p:tag name="SHAPETYPE" val="VotingKey"/>
  <p:tag name="QUESTIONGUID" val="a2c1ff09-4316-4961-ac4b-b9f8ed087f74"/>
</p:tagLst>
</file>

<file path=ppt/tags/tag33.xml><?xml version="1.0" encoding="utf-8"?>
<p:tagLst xmlns:a="http://schemas.openxmlformats.org/drawingml/2006/main" xmlns:r="http://schemas.openxmlformats.org/officeDocument/2006/relationships" xmlns:p="http://schemas.openxmlformats.org/presentationml/2006/main">
  <p:tag name="SHAPETYPE" val="ChoiceText"/>
  <p:tag name="QUESTIONGUID" val="a2c1ff09-4316-4961-ac4b-b9f8ed087f74"/>
</p:tagLst>
</file>

<file path=ppt/tags/tag34.xml><?xml version="1.0" encoding="utf-8"?>
<p:tagLst xmlns:a="http://schemas.openxmlformats.org/drawingml/2006/main" xmlns:r="http://schemas.openxmlformats.org/officeDocument/2006/relationships" xmlns:p="http://schemas.openxmlformats.org/presentationml/2006/main">
  <p:tag name="SHAPETYPE" val="DataLabel"/>
  <p:tag name="QUESTIONGUID" val="a2c1ff09-4316-4961-ac4b-b9f8ed087f74"/>
</p:tagLst>
</file>

<file path=ppt/tags/tag35.xml><?xml version="1.0" encoding="utf-8"?>
<p:tagLst xmlns:a="http://schemas.openxmlformats.org/drawingml/2006/main" xmlns:r="http://schemas.openxmlformats.org/officeDocument/2006/relationships" xmlns:p="http://schemas.openxmlformats.org/presentationml/2006/main">
  <p:tag name="SHAPETYPE" val="Bars"/>
  <p:tag name="QUESTIONGUID" val="a2c1ff09-4316-4961-ac4b-b9f8ed087f74"/>
  <p:tag name="SHAPEDETAILS" val="&lt;?xml version=&quot;1.0&quot; encoding=&quot;utf-8&quot;?&gt;&lt;ShapeDetails xmlns:xsd=&quot;http://www.w3.org/2001/XMLSchema&quot; xmlns:xsi=&quot;http://www.w3.org/2001/XMLSchema-instance&quot;&gt;&lt;GUID&gt;f9aaa2f0-9cf3-4d69-bc1e-b0eb83458a9d&lt;/GUID&gt;&lt;Name /&gt;&lt;ScreenPosition&gt;BottomRight&lt;/ScreenPosition&gt;&lt;BorderThickness&gt;10&lt;/BorderThickness&gt;&lt;Top&gt;255.097092&lt;/Top&gt;&lt;Left&gt;111.313309&lt;/Left&gt;&lt;Height&gt;28.3737011&lt;/Height&gt;&lt;Width&gt;729.295349&lt;/Width&gt;&lt;/ShapeDetails&gt;"/>
</p:tagLst>
</file>

<file path=ppt/tags/tag36.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BB160071FB904021A2180A6B78B94715&lt;/guid&gt;&#10;        &lt;description /&gt;&#10;        &lt;date&gt;3/7/2017 5:12:43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AB6F91FF28B24A418CE7E50D80A39D0B&lt;/guid&gt;&#10;            &lt;repollguid&gt;25AB82F6E5E34845BFC6BD5AC076CB92&lt;/repollguid&gt;&#10;            &lt;sourceid&gt;644776379E444E7BAEEAE319881D2CA9&lt;/sourceid&gt;&#10;            &lt;questiontext&gt;Which of the following is an example of units used to describe mass moment of inertia, I?&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answers&gt;&#10;                &lt;answer&gt;&#10;                    &lt;guid&gt;7D3A41EB1B0C427BA4CABBA96178BE38&lt;/guid&gt;&#10;                    &lt;answertext&gt;kg•m2&lt;/answertext&gt;&#10;                    &lt;valuetype&gt;0&lt;/valuetype&gt;&#10;                &lt;/answer&gt;&#10;                &lt;answer&gt;&#10;                    &lt;guid&gt;A1C5718A7F814371A0566F3E062B1823&lt;/guid&gt;&#10;                    &lt;answertext&gt;m•s2&lt;/answertext&gt;&#10;                    &lt;valuetype&gt;0&lt;/valuetype&gt;&#10;                &lt;/answer&gt;&#10;                &lt;answer&gt;&#10;                    &lt;guid&gt;34CDC573F73B4973B586F913A08FB7AD&lt;/guid&gt;&#10;                    &lt;answertext&gt;N.m&lt;/answertext&gt;&#10;                    &lt;valuetype&gt;0&lt;/valuetype&gt;&#10;                &lt;/answer&gt;&#10;                &lt;answer&gt;&#10;                    &lt;guid&gt;1F49916CD351437C9D998E99541DA78E&lt;/guid&gt;&#10;                    &lt;answertext&gt;Joules&lt;/answertext&gt;&#10;                    &lt;valuetype&gt;0&lt;/valuetype&gt;&#10;                &lt;/answer&gt;&#10;            &lt;/answers&gt;&#10;            &lt;metadata&gt;&#10;                &lt;entry&gt;&#10;                    &lt;key&gt;AUTOFORMATCHART&lt;/key&gt;&#10;                    &lt;value&gt;True&lt;/value&gt;&#10;                &lt;/entry&gt;&#10;                &lt;entry&gt;&#10;                    &lt;key&gt;AUTOOPENPOLL&lt;/key&gt;&#10;                    &lt;value&gt;True&lt;/value&gt;&#10;                &lt;/entry&gt;&#10;                &lt;entry&gt;&#10;                    &lt;key&gt;LIVECHARTING&lt;/key&gt;&#10;                    &lt;value&gt;False&lt;/value&gt;&#10;                &lt;/entry&gt;&#10;            &lt;/metadata&gt;&#10;        &lt;/multichoice&gt;&#10;    &lt;/questions&gt;&#10;&lt;/questionlist&gt;"/>
  <p:tag name="LIVECHARTING" val="False"/>
  <p:tag name="AUTOOPENPOLL" val="True"/>
  <p:tag name="AUTOFORMATCHART" val="True"/>
  <p:tag name="HASRESULTS" val="False"/>
  <p:tag name="TICKWIDTH" val="&lt;?xml version=&quot;1.0&quot; encoding=&quot;utf-8&quot;?&gt;&lt;float&gt;0&lt;/float&gt;"/>
  <p:tag name="SLIDETYPE" val="&lt;?xml version=&quot;1.0&quot; encoding=&quot;utf-8&quot;?&gt;&lt;SlideType&gt;Question&lt;/SlideType&gt;"/>
  <p:tag name="RESULTRENDERING" val="&lt;?xml version=&quot;1.0&quot; encoding=&quot;utf-8&quot;?&gt;&lt;DataRendering xmlns:xsd=&quot;http://www.w3.org/2001/XMLSchema&quot; xmlns:xsi=&quot;http://www.w3.org/2001/XMLSchema-instance&quot;&gt;&lt;GUID&gt;db3a5916-0ddc-44d0-9959-d07207161be1&lt;/GUID&gt;&lt;Name /&gt;&lt;ShowAverage&gt;false&lt;/ShowAverage&gt;&lt;DisplayType&gt;Bars&lt;/DisplayType&gt;&lt;DisplayNumbersAs&gt;Percentages&lt;/DisplayNumbersAs&gt;&lt;DecimalPlaces&gt;0&lt;/DecimalPlaces&gt;&lt;ShowResultsAxis&gt;false&lt;/ShowResultsAxis&gt;&lt;ShowRangeAxis&gt;true&lt;/ShowRangeAxis&gt;&lt;ShowTotal&gt;true&lt;/ShowTotal&gt;&lt;ShowResults&gt;true&lt;/ShowResults&gt;&lt;CalculatePercentageAs&gt;PercentagesOfVoters&lt;/CalculatePercentageAs&gt;&lt;IsBreakdown&gt;false&lt;/IsBreakdown&gt;&lt;ShowOverall&gt;true&lt;/ShowOverall&gt;&lt;AdjustDecimalPlacesIfNecessary&gt;true&lt;/AdjustDecimalPlacesIfNecessary&gt;&lt;AddDecimalPlaceIfRequired&gt;true&lt;/AddDecimalPlaceIfRequired&gt;&lt;NumberOfChoicesToDisplay&gt;10&lt;/NumberOfChoicesToDisplay&gt;&lt;/DataRendering&gt;"/>
  <p:tag name="COUNTDOWNOPTIONS" val="&lt;?xml version=&quot;1.0&quot; encoding=&quot;utf-8&quot;?&gt;&lt;CountdownOptions xmlns:xsd=&quot;http://www.w3.org/2001/XMLSchema&quot; xmlns:xsi=&quot;http://www.w3.org/2001/XMLSchema-instance&quot;&gt;&lt;GUID&gt;08a24f68-8978-4fc6-8464-f74c7c77cac5&lt;/GUID&gt;&lt;HasCountdown&gt;false&lt;/HasCountdown&gt;&lt;DoesCountdownClosePoll&gt;false&lt;/DoesCountdownClosePoll&gt;&lt;Length&gt;10&lt;/Length&gt;&lt;Value&gt;10&lt;/Value&gt;&lt;CountdownType&gt;Analogue&lt;/CountdownType&gt;&lt;Location&gt;&lt;GUID&gt;00000000-0000-0000-0000-000000000000&lt;/GUID&gt;&lt;ScreenPosition&gt;BottomRight&lt;/ScreenPosition&gt;&lt;BorderThickness&gt;10&lt;/BorderThickness&gt;&lt;Top&gt;0&lt;/Top&gt;&lt;Left&gt;0&lt;/Left&gt;&lt;Height&gt;35&lt;/Height&gt;&lt;Width&gt;50&lt;/Width&gt;&lt;/Location&gt;&lt;/CountdownOptions&gt;"/>
  <p:tag name="SOUNDOPTIONS" val="&lt;?xml version=&quot;1.0&quot; encoding=&quot;utf-8&quot;?&gt;&lt;SoundOptions xmlns:xsd=&quot;http://www.w3.org/2001/XMLSchema&quot; xmlns:xsi=&quot;http://www.w3.org/2001/XMLSchema-instance&quot;&gt;&lt;GUID&gt;15bd5ed5-523e-426c-a5a4-5026aea2b909&lt;/GUID&gt;&lt;Name /&gt;&lt;PlaySound&gt;false&lt;/PlaySound&gt;&lt;CountdownSoundTag&gt;SOUND5048106112113789048858212267122791194343688811210411778721021077387908281705665479797697149868110361&lt;/CountdownSoundTag&gt;&lt;PlayTimesUpSound&gt;false&lt;/PlayTimesUpSound&gt;&lt;TimesUpSoundTag&gt;SOUND78559777531211121158510385529866107431017273103999057109117571068712285765090109816511543112828412211961&lt;/TimesUpSoundTag&gt;&lt;Loop&gt;true&lt;/Loop&gt;&lt;/SoundOptions&gt;"/>
  <p:tag name="VOTENOWOPTIONS" val="&lt;?xml version=&quot;1.0&quot; encoding=&quot;utf-8&quot;?&gt;&lt;VoteNowOptions xmlns:xsd=&quot;http://www.w3.org/2001/XMLSchema&quot; xmlns:xsi=&quot;http://www.w3.org/2001/XMLSchema-instance&quot;&gt;&lt;GUID&gt;ead9937d-c3a1-4244-8f3f-5124aa5de180&lt;/GUID&gt;&lt;HasVoteNow&gt;true&lt;/HasVoteNow&gt;&lt;TextSingleDigit&gt;POLL OPEN&lt;/TextSingleDigit&gt;&lt;TextMultiDigit&gt;Enter Number(s) and Press Send&lt;/TextMultiDigit&gt;&lt;TextTextVote&gt;Enter Text and Press Send&lt;/TextTextVote&gt;&lt;LocationSingleDigit&gt;&lt;GUID&gt;00000000-0000-0000-0000-000000000000&lt;/GUID&gt;&lt;ScreenPosition&gt;TopRight&lt;/ScreenPosition&gt;&lt;BorderThickness&gt;10&lt;/BorderThickness&gt;&lt;Top&gt;0&lt;/Top&gt;&lt;Left&gt;0&lt;/Left&gt;&lt;Height&gt;35&lt;/Height&gt;&lt;Width&gt;100&lt;/Width&gt;&lt;/LocationSingleDigit&gt;&lt;LocationMultiDigit&gt;&lt;GUID&gt;00000000-0000-0000-0000-000000000000&lt;/GUID&gt;&lt;ScreenPosition&gt;TopRight&lt;/ScreenPosition&gt;&lt;BorderThickness&gt;10&lt;/BorderThickness&gt;&lt;Top&gt;0&lt;/Top&gt;&lt;Left&gt;0&lt;/Left&gt;&lt;Height&gt;35&lt;/Height&gt;&lt;Width&gt;100&lt;/Width&gt;&lt;/LocationMultiDigit&gt;&lt;LocationTextVote&gt;&lt;GUID&gt;00000000-0000-0000-0000-000000000000&lt;/GUID&gt;&lt;ScreenPosition&gt;TopRight&lt;/ScreenPosition&gt;&lt;BorderThickness&gt;10&lt;/BorderThickness&gt;&lt;Top&gt;0&lt;/Top&gt;&lt;Left&gt;0&lt;/Left&gt;&lt;Height&gt;35&lt;/Height&gt;&lt;Width&gt;100&lt;/Width&gt;&lt;/LocationTextVote&gt;&lt;Shape&gt;msoShapeRectangle&lt;/Shape&gt;&lt;/VoteNowOptions&gt;"/>
  <p:tag name="JOININSTRUCTIONS" val="&lt;?xml version=&quot;1.0&quot; encoding=&quot;utf-8&quot;?&gt;&lt;JoinInstructions xmlns:xsd=&quot;http://www.w3.org/2001/XMLSchema&quot; xmlns:xsi=&quot;http://www.w3.org/2001/XMLSchema-instance&quot;&gt;&lt;GUID&gt;ae57cb9d-4519-4ea1-bd35-f6b27e6dfce6&lt;/GUID&gt;&lt;Name /&gt;&lt;Position&gt;&lt;GUID&gt;beae91ed-2e74-45ab-b147-3d95c966dd6b&lt;/GUID&gt;&lt;Name /&gt;&lt;ScreenPosition&gt;BottomRight&lt;/ScreenPosition&gt;&lt;BorderThickness&gt;10&lt;/BorderThickness&gt;&lt;Top&gt;10&lt;/Top&gt;&lt;Left&gt;598&lt;/Left&gt;&lt;Height&gt;29.08126&lt;/Height&gt;&lt;Width&gt;252.562683&lt;/Width&gt;&lt;/Position&gt;&lt;/JoinInstructions&gt;"/>
  <p:tag name="SCORINGOPTIONS" val="&lt;?xml version=&quot;1.0&quot; encoding=&quot;utf-8&quot;?&gt;&lt;ScoringOptions xmlns:xsd=&quot;http://www.w3.org/2001/XMLSchema&quot; xmlns:xsi=&quot;http://www.w3.org/2001/XMLSchema-instance&quot;&gt;&lt;GUID&gt;6b8fcf9c-4451-47bb-a2d3-bda30025319e&lt;/GUID&gt;&lt;Name /&gt;&lt;EnableScoring&gt;false&lt;/EnableScoring&gt;&lt;RevealAnswer&gt;true&lt;/RevealAnswer&gt;&lt;PointsForCorrectAnswer&gt;10&lt;/PointsForCorrectAnswer&gt;&lt;SpeedScoring&gt;false&lt;/SpeedScoring&gt;&lt;IsNumberOfCorrectAnswersShown&gt;false&lt;/IsNumberOfCorrectAnswersShown&gt;&lt;/ScoringOptions&gt;"/>
  <p:tag name="QUESTIONDEFINITION" val="&lt;?xml version=&quot;1.0&quot; encoding=&quot;utf-8&quot;?&gt;&lt;MultipleChoiceQuestion xmlns:xsd=&quot;http://www.w3.org/2001/XMLSchema&quot; xmlns:xsi=&quot;http://www.w3.org/2001/XMLSchema-instance&quot;&gt;&lt;GUID&gt;366b4deb-d936-4f36-85b8-38accd942acd&lt;/GUID&gt;&lt;Name /&gt;&lt;ReactorQuestionId /&gt;&lt;Text&gt;Which of the following is an example of units used to describe mass moment of inertia, J?&lt;/Text&gt;&lt;SubChoiceDefinitions&gt;&lt;SubChoiceDefinition&gt;&lt;Name&gt;_default&lt;/Name&gt;&lt;SubChoiceSourceReferences /&gt;&lt;/SubChoiceDefinition&gt;&lt;/SubChoiceDefinitions&gt;&lt;SubText /&gt;&lt;IndividualWeightingText /&gt;&lt;QuestionType&gt;MultipleChoice&lt;/QuestionType&gt;&lt;Source&gt;Handsets&lt;/Source&gt;&lt;Choices&gt;&lt;Choice xsi:type=&quot;DiscreteChoice&quot;&gt;&lt;GUID&gt;75b4efb2-0445-4164-bd9f-fdda6f4ab8b6&lt;/GUID&gt;&lt;Name /&gt;&lt;IsSelected&gt;true&lt;/IsSelected&gt;&lt;Description&gt;kg•m2&lt;/Description&gt;&lt;Key&gt;1&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1a108f57-638c-44bb-b2eb-3094269a1da6&lt;/GUID&gt;&lt;Name /&gt;&lt;IsSelected&gt;true&lt;/IsSelected&gt;&lt;Description&gt;m•s2&lt;/Description&gt;&lt;Key&gt;2&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8d1ddbb0-95d9-4bf1-b946-dc9eae29e893&lt;/GUID&gt;&lt;Name /&gt;&lt;IsSelected&gt;true&lt;/IsSelected&gt;&lt;Description&gt;N.m&lt;/Description&gt;&lt;Key&gt;3&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 xsi:type=&quot;DiscreteChoice&quot;&gt;&lt;GUID&gt;9c3545a9-2b78-419b-9999-e3b8dd0f2741&lt;/GUID&gt;&lt;Name /&gt;&lt;IsSelected&gt;true&lt;/IsSelected&gt;&lt;Description&gt;Joules&lt;/Description&gt;&lt;Key&gt;4&lt;/Key&gt;&lt;IsAnswer&gt;false&lt;/IsAnswer&gt;&lt;SubChoiceData&gt;&lt;SubChoices&gt;&lt;SubChoice&gt;&lt;NumVotes&gt;0&lt;/NumVotes&gt;&lt;PercentageOfVotesCast&gt;0&lt;/PercentageOfVotesCast&gt;&lt;PercentageOfVotesCastAsString&gt;0%&lt;/PercentageOfVotesCastAsString&gt;&lt;PercentageOfVoters&gt;0&lt;/PercentageOfVoters&gt;&lt;PercentageOfVotersAsString&gt;0%&lt;/PercentageOfVotersAsString&gt;&lt;/SubChoice&gt;&lt;/SubChoices&gt;&lt;/SubChoiceData&gt;&lt;Score&gt;0&lt;/Score&gt;&lt;ChoiceRankings /&gt;&lt;AnswerSequenceNo&gt;0&lt;/AnswerSequenceNo&gt;&lt;/Choice&gt;&lt;/Choices&gt;&lt;HasData&gt;false&lt;/HasData&gt;&lt;MasterQuestionNumSubChoices&gt;0&lt;/MasterQuestionNumSubChoices&gt;&lt;TimeOpenMS&gt;0&lt;/TimeOpenMS&gt;&lt;IsQuestionWeighted&gt;false&lt;/IsQuestionWeighted&gt;&lt;CorrectAnswerVotesNumber&gt;0&lt;/CorrectAnswerVotesNumber&gt;&lt;CorrectAnswerVotesPercent&gt;0&lt;/CorrectAnswerVotesPercent&gt;&lt;ReactorPollDetails&gt;&lt;MeetingId&gt;0&lt;/MeetingId&gt;&lt;SessionId&gt;0&lt;/SessionId&gt;&lt;TenancyId&gt;0&lt;/TenancyId&gt;&lt;LatestPollId&gt;0&lt;/LatestPollId&gt;&lt;/ReactorPollDetails&gt;&lt;Ranking&gt;false&lt;/Ranking&gt;&lt;MaxNumResponses&gt;1&lt;/MaxNumResponses&gt;&lt;MultipleChoiceSubTypeValue&gt;AnyOrder&lt;/MultipleChoiceSubTypeValue&gt;&lt;/MultipleChoiceQuestion&gt;"/>
  <p:tag name="LASTMODE" val="&lt;?xml version=&quot;1.0&quot; encoding=&quot;utf-8&quot;?&gt;&lt;int&gt;0&lt;/int&gt;"/>
  <p:tag name="SEQUENCECOUNT" val="&lt;?xml version=&quot;1.0&quot; encoding=&quot;utf-8&quot;?&gt;&lt;int&gt;21&lt;/int&gt;"/>
  <p:tag name="MEETOO" val="f4337a9c-c232-4f75-807d-9463a483065e"/>
</p:tagLst>
</file>

<file path=ppt/tags/tag37.xml><?xml version="1.0" encoding="utf-8"?>
<p:tagLst xmlns:a="http://schemas.openxmlformats.org/drawingml/2006/main" xmlns:r="http://schemas.openxmlformats.org/officeDocument/2006/relationships" xmlns:p="http://schemas.openxmlformats.org/presentationml/2006/main">
  <p:tag name="ZEROBASED" val="False"/>
</p:tagLst>
</file>

<file path=ppt/tags/tag38.xml><?xml version="1.0" encoding="utf-8"?>
<p:tagLst xmlns:a="http://schemas.openxmlformats.org/drawingml/2006/main" xmlns:r="http://schemas.openxmlformats.org/officeDocument/2006/relationships" xmlns:p="http://schemas.openxmlformats.org/presentationml/2006/main">
  <p:tag name="MEETINGNUMBER" val="140-740-781"/>
</p:tagLst>
</file>

<file path=ppt/tags/tag39.xml><?xml version="1.0" encoding="utf-8"?>
<p:tagLst xmlns:a="http://schemas.openxmlformats.org/drawingml/2006/main" xmlns:r="http://schemas.openxmlformats.org/officeDocument/2006/relationships" xmlns:p="http://schemas.openxmlformats.org/presentationml/2006/main">
  <p:tag name="STARTANIMATION" val="OpenQuestion"/>
  <p:tag name="QUESTIONGUID" val="366b4deb-d936-4f36-85b8-38accd942acd"/>
</p:tagLst>
</file>

<file path=ppt/tags/tag4.xml><?xml version="1.0" encoding="utf-8"?>
<p:tagLst xmlns:a="http://schemas.openxmlformats.org/drawingml/2006/main" xmlns:r="http://schemas.openxmlformats.org/officeDocument/2006/relationships" xmlns:p="http://schemas.openxmlformats.org/presentationml/2006/main">
  <p:tag name="MEETINGNUMBER" val="140-740-781"/>
</p:tagLst>
</file>

<file path=ppt/tags/tag40.xml><?xml version="1.0" encoding="utf-8"?>
<p:tagLst xmlns:a="http://schemas.openxmlformats.org/drawingml/2006/main" xmlns:r="http://schemas.openxmlformats.org/officeDocument/2006/relationships" xmlns:p="http://schemas.openxmlformats.org/presentationml/2006/main">
  <p:tag name="QUESTIONGUID" val="366b4deb-d936-4f36-85b8-38accd942acd"/>
  <p:tag name="DESELECT" val="&lt;?xml version=&quot;1.0&quot; encoding=&quot;utf-8&quot;?&gt;&lt;ShapeEvent xmlns:xsd=&quot;http://www.w3.org/2001/XMLSchema&quot; xmlns:xsi=&quot;http://www.w3.org/2001/XMLSchema-instance&quot;&gt;&lt;Event&gt;SizePlaceholder&lt;/Event&gt;&lt;Arguments /&gt;&lt;/ShapeEvent&gt;"/>
  <p:tag name="SHAPEDETAILS" val="&lt;?xml version=&quot;1.0&quot; encoding=&quot;utf-8&quot;?&gt;&lt;ShapeDetails xmlns:xsd=&quot;http://www.w3.org/2001/XMLSchema&quot; xmlns:xsi=&quot;http://www.w3.org/2001/XMLSchema-instance&quot;&gt;&lt;GUID&gt;5a0ee409-9149-4ea6-967a-e85575a4ae8e&lt;/GUID&gt;&lt;Name /&gt;&lt;ScreenPosition&gt;BottomRight&lt;/ScreenPosition&gt;&lt;BorderThickness&gt;10&lt;/BorderThickness&gt;&lt;Top&gt;143.75&lt;/Top&gt;&lt;Left&gt;66&lt;/Left&gt;&lt;Height&gt;280.441742&lt;/Height&gt;&lt;Width&gt;828&lt;/Width&gt;&lt;/ShapeDetails&gt;"/>
</p:tagLst>
</file>

<file path=ppt/tags/tag41.xml><?xml version="1.0" encoding="utf-8"?>
<p:tagLst xmlns:a="http://schemas.openxmlformats.org/drawingml/2006/main" xmlns:r="http://schemas.openxmlformats.org/officeDocument/2006/relationships" xmlns:p="http://schemas.openxmlformats.org/presentationml/2006/main">
  <p:tag name="SHAPETYPE" val="VotingKey"/>
  <p:tag name="QUESTIONGUID" val="366b4deb-d936-4f36-85b8-38accd942acd"/>
</p:tagLst>
</file>

<file path=ppt/tags/tag42.xml><?xml version="1.0" encoding="utf-8"?>
<p:tagLst xmlns:a="http://schemas.openxmlformats.org/drawingml/2006/main" xmlns:r="http://schemas.openxmlformats.org/officeDocument/2006/relationships" xmlns:p="http://schemas.openxmlformats.org/presentationml/2006/main">
  <p:tag name="SHAPETYPE" val="ChoiceText"/>
  <p:tag name="QUESTIONGUID" val="366b4deb-d936-4f36-85b8-38accd942acd"/>
</p:tagLst>
</file>

<file path=ppt/tags/tag43.xml><?xml version="1.0" encoding="utf-8"?>
<p:tagLst xmlns:a="http://schemas.openxmlformats.org/drawingml/2006/main" xmlns:r="http://schemas.openxmlformats.org/officeDocument/2006/relationships" xmlns:p="http://schemas.openxmlformats.org/presentationml/2006/main">
  <p:tag name="SHAPETYPE" val="DataLabel"/>
  <p:tag name="QUESTIONGUID" val="366b4deb-d936-4f36-85b8-38accd942acd"/>
</p:tagLst>
</file>

<file path=ppt/tags/tag44.xml><?xml version="1.0" encoding="utf-8"?>
<p:tagLst xmlns:a="http://schemas.openxmlformats.org/drawingml/2006/main" xmlns:r="http://schemas.openxmlformats.org/officeDocument/2006/relationships" xmlns:p="http://schemas.openxmlformats.org/presentationml/2006/main">
  <p:tag name="SHAPETYPE" val="Bars"/>
  <p:tag name="QUESTIONGUID" val="366b4deb-d936-4f36-85b8-38accd942acd"/>
  <p:tag name="SHAPEDETAILS" val="&lt;?xml version=&quot;1.0&quot; encoding=&quot;utf-8&quot;?&gt;&lt;ShapeDetails xmlns:xsd=&quot;http://www.w3.org/2001/XMLSchema&quot; xmlns:xsi=&quot;http://www.w3.org/2001/XMLSchema-instance&quot;&gt;&lt;GUID&gt;a4a199b4-d6b6-43f0-85c7-5b8162fb58f2&lt;/GUID&gt;&lt;Name /&gt;&lt;ScreenPosition&gt;BottomRight&lt;/ScreenPosition&gt;&lt;BorderThickness&gt;10&lt;/BorderThickness&gt;&lt;Top&gt;184.7367&lt;/Top&gt;&lt;Left&gt;111.313309&lt;/Left&gt;&lt;Height&gt;28.3737011&lt;/Height&gt;&lt;Width&gt;729.295349&lt;/Width&gt;&lt;/ShapeDetails&gt;"/>
</p:tagLst>
</file>

<file path=ppt/tags/tag45.xml><?xml version="1.0" encoding="utf-8"?>
<p:tagLst xmlns:a="http://schemas.openxmlformats.org/drawingml/2006/main" xmlns:r="http://schemas.openxmlformats.org/officeDocument/2006/relationships" xmlns:p="http://schemas.openxmlformats.org/presentationml/2006/main">
  <p:tag name="SHAPETYPE" val="VotingKey"/>
  <p:tag name="QUESTIONGUID" val="366b4deb-d936-4f36-85b8-38accd942acd"/>
</p:tagLst>
</file>

<file path=ppt/tags/tag46.xml><?xml version="1.0" encoding="utf-8"?>
<p:tagLst xmlns:a="http://schemas.openxmlformats.org/drawingml/2006/main" xmlns:r="http://schemas.openxmlformats.org/officeDocument/2006/relationships" xmlns:p="http://schemas.openxmlformats.org/presentationml/2006/main">
  <p:tag name="SHAPETYPE" val="ChoiceText"/>
  <p:tag name="QUESTIONGUID" val="366b4deb-d936-4f36-85b8-38accd942acd"/>
</p:tagLst>
</file>

<file path=ppt/tags/tag47.xml><?xml version="1.0" encoding="utf-8"?>
<p:tagLst xmlns:a="http://schemas.openxmlformats.org/drawingml/2006/main" xmlns:r="http://schemas.openxmlformats.org/officeDocument/2006/relationships" xmlns:p="http://schemas.openxmlformats.org/presentationml/2006/main">
  <p:tag name="SHAPETYPE" val="DataLabel"/>
  <p:tag name="QUESTIONGUID" val="366b4deb-d936-4f36-85b8-38accd942acd"/>
</p:tagLst>
</file>

<file path=ppt/tags/tag48.xml><?xml version="1.0" encoding="utf-8"?>
<p:tagLst xmlns:a="http://schemas.openxmlformats.org/drawingml/2006/main" xmlns:r="http://schemas.openxmlformats.org/officeDocument/2006/relationships" xmlns:p="http://schemas.openxmlformats.org/presentationml/2006/main">
  <p:tag name="SHAPETYPE" val="Bars"/>
  <p:tag name="QUESTIONGUID" val="366b4deb-d936-4f36-85b8-38accd942acd"/>
  <p:tag name="SHAPEDETAILS" val="&lt;?xml version=&quot;1.0&quot; encoding=&quot;utf-8&quot;?&gt;&lt;ShapeDetails xmlns:xsd=&quot;http://www.w3.org/2001/XMLSchema&quot; xmlns:xsi=&quot;http://www.w3.org/2001/XMLSchema-instance&quot;&gt;&lt;GUID&gt;62320795-b217-4c5f-a400-e641407d1691&lt;/GUID&gt;&lt;Name /&gt;&lt;ScreenPosition&gt;BottomRight&lt;/ScreenPosition&gt;&lt;BorderThickness&gt;10&lt;/BorderThickness&gt;&lt;Top&gt;255.097092&lt;/Top&gt;&lt;Left&gt;111.313309&lt;/Left&gt;&lt;Height&gt;28.3737011&lt;/Height&gt;&lt;Width&gt;729.295349&lt;/Width&gt;&lt;/ShapeDetails&gt;"/>
</p:tagLst>
</file>

<file path=ppt/tags/tag49.xml><?xml version="1.0" encoding="utf-8"?>
<p:tagLst xmlns:a="http://schemas.openxmlformats.org/drawingml/2006/main" xmlns:r="http://schemas.openxmlformats.org/officeDocument/2006/relationships" xmlns:p="http://schemas.openxmlformats.org/presentationml/2006/main">
  <p:tag name="SHAPETYPE" val="VotingKey"/>
  <p:tag name="QUESTIONGUID" val="366b4deb-d936-4f36-85b8-38accd942acd"/>
</p:tagLst>
</file>

<file path=ppt/tags/tag5.xml><?xml version="1.0" encoding="utf-8"?>
<p:tagLst xmlns:a="http://schemas.openxmlformats.org/drawingml/2006/main" xmlns:r="http://schemas.openxmlformats.org/officeDocument/2006/relationships" xmlns:p="http://schemas.openxmlformats.org/presentationml/2006/main">
  <p:tag name="STARTANIMATION" val="OpenQuestion"/>
  <p:tag name="QUESTIONGUID" val="d8d05cd2-1d14-4b4b-bd69-4de7750f6704"/>
</p:tagLst>
</file>

<file path=ppt/tags/tag50.xml><?xml version="1.0" encoding="utf-8"?>
<p:tagLst xmlns:a="http://schemas.openxmlformats.org/drawingml/2006/main" xmlns:r="http://schemas.openxmlformats.org/officeDocument/2006/relationships" xmlns:p="http://schemas.openxmlformats.org/presentationml/2006/main">
  <p:tag name="SHAPETYPE" val="ChoiceText"/>
  <p:tag name="QUESTIONGUID" val="366b4deb-d936-4f36-85b8-38accd942acd"/>
</p:tagLst>
</file>

<file path=ppt/tags/tag51.xml><?xml version="1.0" encoding="utf-8"?>
<p:tagLst xmlns:a="http://schemas.openxmlformats.org/drawingml/2006/main" xmlns:r="http://schemas.openxmlformats.org/officeDocument/2006/relationships" xmlns:p="http://schemas.openxmlformats.org/presentationml/2006/main">
  <p:tag name="SHAPETYPE" val="DataLabel"/>
  <p:tag name="QUESTIONGUID" val="366b4deb-d936-4f36-85b8-38accd942acd"/>
</p:tagLst>
</file>

<file path=ppt/tags/tag52.xml><?xml version="1.0" encoding="utf-8"?>
<p:tagLst xmlns:a="http://schemas.openxmlformats.org/drawingml/2006/main" xmlns:r="http://schemas.openxmlformats.org/officeDocument/2006/relationships" xmlns:p="http://schemas.openxmlformats.org/presentationml/2006/main">
  <p:tag name="SHAPETYPE" val="Bars"/>
  <p:tag name="QUESTIONGUID" val="366b4deb-d936-4f36-85b8-38accd942acd"/>
  <p:tag name="SHAPEDETAILS" val="&lt;?xml version=&quot;1.0&quot; encoding=&quot;utf-8&quot;?&gt;&lt;ShapeDetails xmlns:xsd=&quot;http://www.w3.org/2001/XMLSchema&quot; xmlns:xsi=&quot;http://www.w3.org/2001/XMLSchema-instance&quot;&gt;&lt;GUID&gt;a1020371-483f-49e7-9255-a97200a4ed19&lt;/GUID&gt;&lt;Name /&gt;&lt;ScreenPosition&gt;BottomRight&lt;/ScreenPosition&gt;&lt;BorderThickness&gt;10&lt;/BorderThickness&gt;&lt;Top&gt;325.45755&lt;/Top&gt;&lt;Left&gt;111.313309&lt;/Left&gt;&lt;Height&gt;28.3737011&lt;/Height&gt;&lt;Width&gt;729.295349&lt;/Width&gt;&lt;/ShapeDetails&gt;"/>
</p:tagLst>
</file>

<file path=ppt/tags/tag53.xml><?xml version="1.0" encoding="utf-8"?>
<p:tagLst xmlns:a="http://schemas.openxmlformats.org/drawingml/2006/main" xmlns:r="http://schemas.openxmlformats.org/officeDocument/2006/relationships" xmlns:p="http://schemas.openxmlformats.org/presentationml/2006/main">
  <p:tag name="SHAPETYPE" val="VotingKey"/>
  <p:tag name="QUESTIONGUID" val="366b4deb-d936-4f36-85b8-38accd942acd"/>
</p:tagLst>
</file>

<file path=ppt/tags/tag54.xml><?xml version="1.0" encoding="utf-8"?>
<p:tagLst xmlns:a="http://schemas.openxmlformats.org/drawingml/2006/main" xmlns:r="http://schemas.openxmlformats.org/officeDocument/2006/relationships" xmlns:p="http://schemas.openxmlformats.org/presentationml/2006/main">
  <p:tag name="SHAPETYPE" val="ChoiceText"/>
  <p:tag name="QUESTIONGUID" val="366b4deb-d936-4f36-85b8-38accd942acd"/>
</p:tagLst>
</file>

<file path=ppt/tags/tag55.xml><?xml version="1.0" encoding="utf-8"?>
<p:tagLst xmlns:a="http://schemas.openxmlformats.org/drawingml/2006/main" xmlns:r="http://schemas.openxmlformats.org/officeDocument/2006/relationships" xmlns:p="http://schemas.openxmlformats.org/presentationml/2006/main">
  <p:tag name="SHAPETYPE" val="DataLabel"/>
  <p:tag name="QUESTIONGUID" val="366b4deb-d936-4f36-85b8-38accd942acd"/>
</p:tagLst>
</file>

<file path=ppt/tags/tag56.xml><?xml version="1.0" encoding="utf-8"?>
<p:tagLst xmlns:a="http://schemas.openxmlformats.org/drawingml/2006/main" xmlns:r="http://schemas.openxmlformats.org/officeDocument/2006/relationships" xmlns:p="http://schemas.openxmlformats.org/presentationml/2006/main">
  <p:tag name="SHAPETYPE" val="Bars"/>
  <p:tag name="QUESTIONGUID" val="366b4deb-d936-4f36-85b8-38accd942acd"/>
  <p:tag name="SHAPEDETAILS" val="&lt;?xml version=&quot;1.0&quot; encoding=&quot;utf-8&quot;?&gt;&lt;ShapeDetails xmlns:xsd=&quot;http://www.w3.org/2001/XMLSchema&quot; xmlns:xsi=&quot;http://www.w3.org/2001/XMLSchema-instance&quot;&gt;&lt;GUID&gt;5894d627-a269-4425-b291-ea90b9f6ea15&lt;/GUID&gt;&lt;Name /&gt;&lt;ScreenPosition&gt;BottomRight&lt;/ScreenPosition&gt;&lt;BorderThickness&gt;10&lt;/BorderThickness&gt;&lt;Top&gt;395.818024&lt;/Top&gt;&lt;Left&gt;111.313309&lt;/Left&gt;&lt;Height&gt;28.3737011&lt;/Height&gt;&lt;Width&gt;729.295349&lt;/Width&gt;&lt;/ShapeDetails&gt;"/>
</p:tagLst>
</file>

<file path=ppt/tags/tag6.xml><?xml version="1.0" encoding="utf-8"?>
<p:tagLst xmlns:a="http://schemas.openxmlformats.org/drawingml/2006/main" xmlns:r="http://schemas.openxmlformats.org/officeDocument/2006/relationships" xmlns:p="http://schemas.openxmlformats.org/presentationml/2006/main">
  <p:tag name="QUESTIONGUID" val="d8d05cd2-1d14-4b4b-bd69-4de7750f6704"/>
  <p:tag name="DESELECT" val="&lt;?xml version=&quot;1.0&quot; encoding=&quot;utf-8&quot;?&gt;&lt;ShapeEvent xmlns:xsd=&quot;http://www.w3.org/2001/XMLSchema&quot; xmlns:xsi=&quot;http://www.w3.org/2001/XMLSchema-instance&quot;&gt;&lt;Event&gt;SizePlaceholder&lt;/Event&gt;&lt;Arguments /&gt;&lt;/ShapeEvent&gt;"/>
  <p:tag name="SHAPEDETAILS" val="&lt;?xml version=&quot;1.0&quot; encoding=&quot;utf-8&quot;?&gt;&lt;ShapeDetails xmlns:xsd=&quot;http://www.w3.org/2001/XMLSchema&quot; xmlns:xsi=&quot;http://www.w3.org/2001/XMLSchema-instance&quot;&gt;&lt;GUID&gt;b3f8adb8-18d3-4adf-b9d9-3a424d5bd811&lt;/GUID&gt;&lt;Name /&gt;&lt;ScreenPosition&gt;BottomRight&lt;/ScreenPosition&gt;&lt;BorderThickness&gt;10&lt;/BorderThickness&gt;&lt;Top&gt;151.875046&lt;/Top&gt;&lt;Left&gt;66&lt;/Left&gt;&lt;Height&gt;280.441742&lt;/Height&gt;&lt;Width&gt;828&lt;/Width&gt;&lt;/ShapeDetails&gt;"/>
</p:tagLst>
</file>

<file path=ppt/tags/tag7.xml><?xml version="1.0" encoding="utf-8"?>
<p:tagLst xmlns:a="http://schemas.openxmlformats.org/drawingml/2006/main" xmlns:r="http://schemas.openxmlformats.org/officeDocument/2006/relationships" xmlns:p="http://schemas.openxmlformats.org/presentationml/2006/main">
  <p:tag name="SHAPETYPE" val="VotingKey"/>
  <p:tag name="QUESTIONGUID" val="d8d05cd2-1d14-4b4b-bd69-4de7750f6704"/>
</p:tagLst>
</file>

<file path=ppt/tags/tag8.xml><?xml version="1.0" encoding="utf-8"?>
<p:tagLst xmlns:a="http://schemas.openxmlformats.org/drawingml/2006/main" xmlns:r="http://schemas.openxmlformats.org/officeDocument/2006/relationships" xmlns:p="http://schemas.openxmlformats.org/presentationml/2006/main">
  <p:tag name="SHAPETYPE" val="ChoiceText"/>
  <p:tag name="QUESTIONGUID" val="d8d05cd2-1d14-4b4b-bd69-4de7750f6704"/>
</p:tagLst>
</file>

<file path=ppt/tags/tag9.xml><?xml version="1.0" encoding="utf-8"?>
<p:tagLst xmlns:a="http://schemas.openxmlformats.org/drawingml/2006/main" xmlns:r="http://schemas.openxmlformats.org/officeDocument/2006/relationships" xmlns:p="http://schemas.openxmlformats.org/presentationml/2006/main">
  <p:tag name="SHAPETYPE" val="DataLabel"/>
  <p:tag name="QUESTIONGUID" val="d8d05cd2-1d14-4b4b-bd69-4de7750f67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0C7AE97A4D43F40AE9F2A438CEE8608" ma:contentTypeVersion="5" ma:contentTypeDescription="Create a new document." ma:contentTypeScope="" ma:versionID="e69f327623db8f6edf4a9e6c0acd07e2">
  <xsd:schema xmlns:xsd="http://www.w3.org/2001/XMLSchema" xmlns:xs="http://www.w3.org/2001/XMLSchema" xmlns:p="http://schemas.microsoft.com/office/2006/metadata/properties" xmlns:ns2="1853fc0a-4fe5-41ff-8cde-ac60c4e4b037" xmlns:ns3="07167114-5342-4025-84a9-c06f0274c9e9" targetNamespace="http://schemas.microsoft.com/office/2006/metadata/properties" ma:root="true" ma:fieldsID="f44cf39caeafd9be1221281c13c3f0cd" ns2:_="" ns3:_="">
    <xsd:import namespace="1853fc0a-4fe5-41ff-8cde-ac60c4e4b037"/>
    <xsd:import namespace="07167114-5342-4025-84a9-c06f0274c9e9"/>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53fc0a-4fe5-41ff-8cde-ac60c4e4b0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167114-5342-4025-84a9-c06f0274c9e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3F9DA7-82A6-4ECF-A070-34EB39A07C5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853fc0a-4fe5-41ff-8cde-ac60c4e4b037"/>
    <ds:schemaRef ds:uri="http://purl.org/dc/elements/1.1/"/>
    <ds:schemaRef ds:uri="http://schemas.microsoft.com/office/2006/metadata/properties"/>
    <ds:schemaRef ds:uri="07167114-5342-4025-84a9-c06f0274c9e9"/>
    <ds:schemaRef ds:uri="http://www.w3.org/XML/1998/namespace"/>
    <ds:schemaRef ds:uri="http://purl.org/dc/dcmitype/"/>
  </ds:schemaRefs>
</ds:datastoreItem>
</file>

<file path=customXml/itemProps2.xml><?xml version="1.0" encoding="utf-8"?>
<ds:datastoreItem xmlns:ds="http://schemas.openxmlformats.org/officeDocument/2006/customXml" ds:itemID="{13061640-675C-4FF6-916E-7A055DAA3D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53fc0a-4fe5-41ff-8cde-ac60c4e4b037"/>
    <ds:schemaRef ds:uri="07167114-5342-4025-84a9-c06f0274c9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A63CE8-0657-40BB-AFB2-6E70BB9A0C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1703</TotalTime>
  <Words>1360</Words>
  <Application>Microsoft Office PowerPoint</Application>
  <PresentationFormat>Widescreen</PresentationFormat>
  <Paragraphs>311</Paragraphs>
  <Slides>32</Slides>
  <Notes>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Calibri Light</vt:lpstr>
      <vt:lpstr>Arial</vt:lpstr>
      <vt:lpstr>Times New Roman</vt:lpstr>
      <vt:lpstr>Cambria Math</vt:lpstr>
      <vt:lpstr>Wingdings</vt:lpstr>
      <vt:lpstr>Office Theme</vt:lpstr>
      <vt:lpstr>PowerPoint Presentation</vt:lpstr>
      <vt:lpstr>Electric motor drives – what are the applications?</vt:lpstr>
      <vt:lpstr>Electric motor drives – what are the applications?</vt:lpstr>
      <vt:lpstr>Overview</vt:lpstr>
      <vt:lpstr>PowerPoint Presentation</vt:lpstr>
      <vt:lpstr>The moment of inertia is a characteristic of an object to resist </vt:lpstr>
      <vt:lpstr>If an object is only translating linearly, you don’t need to concern yourself with its mass moment of inertia</vt:lpstr>
      <vt:lpstr>Which of the following is an example of units used to describe mass moment of inertia, J?</vt:lpstr>
      <vt:lpstr>PowerPoint Presentation</vt:lpstr>
      <vt:lpstr>Moment of inertia</vt:lpstr>
      <vt:lpstr>Inertia on the XY-plane</vt:lpstr>
      <vt:lpstr>PowerPoint Presentation</vt:lpstr>
      <vt:lpstr>PowerPoint Presentation</vt:lpstr>
      <vt:lpstr>PowerPoint Presentation</vt:lpstr>
      <vt:lpstr>PowerPoint Presentation</vt:lpstr>
      <vt:lpstr>Conservation of the angular momentum </vt:lpstr>
      <vt:lpstr> </vt:lpstr>
      <vt:lpstr> </vt:lpstr>
      <vt:lpstr>Other common bodies</vt:lpstr>
      <vt:lpstr>PowerPoint Presentation</vt:lpstr>
      <vt:lpstr>Moment of inertia</vt:lpstr>
      <vt:lpstr>Inertia calculation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Friction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 f</dc:creator>
  <cp:lastModifiedBy>Muhammad</cp:lastModifiedBy>
  <cp:revision>19</cp:revision>
  <dcterms:created xsi:type="dcterms:W3CDTF">2020-02-13T13:15:55Z</dcterms:created>
  <dcterms:modified xsi:type="dcterms:W3CDTF">2023-05-31T00:10:58Z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0x01010040C7AE97A4D43F40AE9F2A438CEE8608</vt:lpwstr>
  </property>
</Properties>
</file>